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3" r:id="rId8"/>
    <p:sldId id="264" r:id="rId9"/>
    <p:sldId id="267" r:id="rId10"/>
    <p:sldId id="262" r:id="rId11"/>
    <p:sldId id="265" r:id="rId12"/>
    <p:sldId id="266"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637" autoAdjust="0"/>
  </p:normalViewPr>
  <p:slideViewPr>
    <p:cSldViewPr snapToGrid="0">
      <p:cViewPr varScale="1">
        <p:scale>
          <a:sx n="64" d="100"/>
          <a:sy n="64" d="100"/>
        </p:scale>
        <p:origin x="9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671A7-25A1-4ED6-BE23-BC5155E20F92}" type="datetimeFigureOut">
              <a:rPr lang="en-US" smtClean="0"/>
              <a:t>12/4/2018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F61D8-49D9-43C4-82A4-4142BCB4D6A7}" type="slidenum">
              <a:rPr lang="en-US" smtClean="0"/>
              <a:t>‹#›</a:t>
            </a:fld>
            <a:endParaRPr lang="en-US"/>
          </a:p>
        </p:txBody>
      </p:sp>
    </p:spTree>
    <p:extLst>
      <p:ext uri="{BB962C8B-B14F-4D97-AF65-F5344CB8AC3E}">
        <p14:creationId xmlns:p14="http://schemas.microsoft.com/office/powerpoint/2010/main" val="3628770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3F61D8-49D9-43C4-82A4-4142BCB4D6A7}" type="slidenum">
              <a:rPr lang="en-US" smtClean="0"/>
              <a:t>2</a:t>
            </a:fld>
            <a:endParaRPr lang="en-US"/>
          </a:p>
        </p:txBody>
      </p:sp>
    </p:spTree>
    <p:extLst>
      <p:ext uri="{BB962C8B-B14F-4D97-AF65-F5344CB8AC3E}">
        <p14:creationId xmlns:p14="http://schemas.microsoft.com/office/powerpoint/2010/main" val="326188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point : the field distribution in the </a:t>
            </a:r>
            <a:r>
              <a:rPr lang="en-US" dirty="0" err="1" smtClean="0"/>
              <a:t>Fraunhofer</a:t>
            </a:r>
            <a:r>
              <a:rPr lang="en-US" dirty="0" smtClean="0"/>
              <a:t> diffraction</a:t>
            </a:r>
            <a:r>
              <a:rPr lang="en-US" baseline="0" dirty="0" smtClean="0"/>
              <a:t> pattern is the Fourier transform of the field distribution across the aperture (i.e., the aperture function)</a:t>
            </a:r>
            <a:endParaRPr lang="en-US" dirty="0"/>
          </a:p>
        </p:txBody>
      </p:sp>
      <p:sp>
        <p:nvSpPr>
          <p:cNvPr id="4" name="Slide Number Placeholder 3"/>
          <p:cNvSpPr>
            <a:spLocks noGrp="1"/>
          </p:cNvSpPr>
          <p:nvPr>
            <p:ph type="sldNum" sz="quarter" idx="10"/>
          </p:nvPr>
        </p:nvSpPr>
        <p:spPr/>
        <p:txBody>
          <a:bodyPr/>
          <a:lstStyle/>
          <a:p>
            <a:fld id="{2BD8335D-5DDC-41D8-8CB5-879B6C58F906}" type="slidenum">
              <a:rPr lang="en-US" smtClean="0"/>
              <a:t>4</a:t>
            </a:fld>
            <a:endParaRPr lang="en-US"/>
          </a:p>
        </p:txBody>
      </p:sp>
    </p:spTree>
    <p:extLst>
      <p:ext uri="{BB962C8B-B14F-4D97-AF65-F5344CB8AC3E}">
        <p14:creationId xmlns:p14="http://schemas.microsoft.com/office/powerpoint/2010/main" val="1312499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จากการวิเคราะห์พบว่า</a:t>
            </a:r>
            <a:r>
              <a:rPr lang="th-TH" baseline="0" dirty="0" smtClean="0"/>
              <a:t> </a:t>
            </a:r>
            <a:r>
              <a:rPr lang="en-US" baseline="0" dirty="0" smtClean="0"/>
              <a:t>spatial frequency </a:t>
            </a:r>
            <a:r>
              <a:rPr lang="th-TH" baseline="0" dirty="0" smtClean="0"/>
              <a:t>ค่าสูงสัมพันธ์กับ </a:t>
            </a:r>
            <a:r>
              <a:rPr lang="en-US" baseline="0" dirty="0" smtClean="0"/>
              <a:t>bright spots </a:t>
            </a:r>
            <a:r>
              <a:rPr lang="th-TH" baseline="0" dirty="0" smtClean="0"/>
              <a:t>ที่อยู่ไกลจาก </a:t>
            </a:r>
            <a:r>
              <a:rPr lang="en-US" baseline="0" dirty="0" smtClean="0"/>
              <a:t>central spot</a:t>
            </a:r>
            <a:endParaRPr lang="en-US" dirty="0"/>
          </a:p>
        </p:txBody>
      </p:sp>
      <p:sp>
        <p:nvSpPr>
          <p:cNvPr id="4" name="Slide Number Placeholder 3"/>
          <p:cNvSpPr>
            <a:spLocks noGrp="1"/>
          </p:cNvSpPr>
          <p:nvPr>
            <p:ph type="sldNum" sz="quarter" idx="10"/>
          </p:nvPr>
        </p:nvSpPr>
        <p:spPr/>
        <p:txBody>
          <a:bodyPr/>
          <a:lstStyle/>
          <a:p>
            <a:fld id="{483F61D8-49D9-43C4-82A4-4142BCB4D6A7}" type="slidenum">
              <a:rPr lang="en-US" smtClean="0"/>
              <a:t>5</a:t>
            </a:fld>
            <a:endParaRPr lang="en-US"/>
          </a:p>
        </p:txBody>
      </p:sp>
    </p:spTree>
    <p:extLst>
      <p:ext uri="{BB962C8B-B14F-4D97-AF65-F5344CB8AC3E}">
        <p14:creationId xmlns:p14="http://schemas.microsoft.com/office/powerpoint/2010/main" val="3798624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sinusoidal grating has a pattern like a sinusoidal standing wave, which requires</a:t>
            </a:r>
            <a:r>
              <a:rPr lang="en-US" baseline="0" dirty="0" smtClean="0"/>
              <a:t> the superposition of two oppositely directed traveling sine waves to synthesize it. If we now use this grating to diffract monochromatic light we will get two first-order diffracted spots, symmetrically displaced on each side of the straight through direction, and corresponding to the two oppositely directed sinusoidal components.</a:t>
            </a:r>
            <a:endParaRPr lang="en-US" dirty="0"/>
          </a:p>
        </p:txBody>
      </p:sp>
      <p:sp>
        <p:nvSpPr>
          <p:cNvPr id="4" name="Slide Number Placeholder 3"/>
          <p:cNvSpPr>
            <a:spLocks noGrp="1"/>
          </p:cNvSpPr>
          <p:nvPr>
            <p:ph type="sldNum" sz="quarter" idx="10"/>
          </p:nvPr>
        </p:nvSpPr>
        <p:spPr/>
        <p:txBody>
          <a:bodyPr/>
          <a:lstStyle/>
          <a:p>
            <a:fld id="{483F61D8-49D9-43C4-82A4-4142BCB4D6A7}" type="slidenum">
              <a:rPr lang="en-US" smtClean="0"/>
              <a:t>8</a:t>
            </a:fld>
            <a:endParaRPr lang="en-US"/>
          </a:p>
        </p:txBody>
      </p:sp>
    </p:spTree>
    <p:extLst>
      <p:ext uri="{BB962C8B-B14F-4D97-AF65-F5344CB8AC3E}">
        <p14:creationId xmlns:p14="http://schemas.microsoft.com/office/powerpoint/2010/main" val="3413312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is observed</a:t>
            </a:r>
            <a:r>
              <a:rPr lang="en-US" baseline="0" dirty="0" smtClean="0"/>
              <a:t> on the image plane. </a:t>
            </a:r>
            <a:endParaRPr lang="en-US" dirty="0"/>
          </a:p>
        </p:txBody>
      </p:sp>
      <p:sp>
        <p:nvSpPr>
          <p:cNvPr id="4" name="Slide Number Placeholder 3"/>
          <p:cNvSpPr>
            <a:spLocks noGrp="1"/>
          </p:cNvSpPr>
          <p:nvPr>
            <p:ph type="sldNum" sz="quarter" idx="10"/>
          </p:nvPr>
        </p:nvSpPr>
        <p:spPr/>
        <p:txBody>
          <a:bodyPr/>
          <a:lstStyle/>
          <a:p>
            <a:fld id="{483F61D8-49D9-43C4-82A4-4142BCB4D6A7}" type="slidenum">
              <a:rPr lang="en-US" smtClean="0"/>
              <a:t>12</a:t>
            </a:fld>
            <a:endParaRPr lang="en-US"/>
          </a:p>
        </p:txBody>
      </p:sp>
    </p:spTree>
    <p:extLst>
      <p:ext uri="{BB962C8B-B14F-4D97-AF65-F5344CB8AC3E}">
        <p14:creationId xmlns:p14="http://schemas.microsoft.com/office/powerpoint/2010/main" val="3976025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F61D8-49D9-43C4-82A4-4142BCB4D6A7}" type="slidenum">
              <a:rPr lang="en-US" smtClean="0"/>
              <a:t>13</a:t>
            </a:fld>
            <a:endParaRPr lang="en-US"/>
          </a:p>
        </p:txBody>
      </p:sp>
    </p:spTree>
    <p:extLst>
      <p:ext uri="{BB962C8B-B14F-4D97-AF65-F5344CB8AC3E}">
        <p14:creationId xmlns:p14="http://schemas.microsoft.com/office/powerpoint/2010/main" val="4215919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this case, the low pass filter is used. The high pass frequency components denotes edges whereas the low pass frequency components denotes smooth regions.</a:t>
            </a:r>
          </a:p>
          <a:p>
            <a:r>
              <a:rPr lang="en-US" sz="1200" b="0" i="0" kern="1200" dirty="0" smtClean="0">
                <a:solidFill>
                  <a:schemeClr val="tx1"/>
                </a:solidFill>
                <a:effectLst/>
                <a:latin typeface="+mn-lt"/>
                <a:ea typeface="+mn-ea"/>
                <a:cs typeface="+mn-cs"/>
              </a:rPr>
              <a:t>With the same way, an ideal high pass filter can be applied on an image. But obviously the results would be different as, the low pass reduces the edged content and the high pass increase it.</a:t>
            </a:r>
            <a:endParaRPr lang="en-US" dirty="0"/>
          </a:p>
        </p:txBody>
      </p:sp>
      <p:sp>
        <p:nvSpPr>
          <p:cNvPr id="4" name="Slide Number Placeholder 3"/>
          <p:cNvSpPr>
            <a:spLocks noGrp="1"/>
          </p:cNvSpPr>
          <p:nvPr>
            <p:ph type="sldNum" sz="quarter" idx="10"/>
          </p:nvPr>
        </p:nvSpPr>
        <p:spPr/>
        <p:txBody>
          <a:bodyPr/>
          <a:lstStyle/>
          <a:p>
            <a:fld id="{483F61D8-49D9-43C4-82A4-4142BCB4D6A7}" type="slidenum">
              <a:rPr lang="en-US" smtClean="0"/>
              <a:t>16</a:t>
            </a:fld>
            <a:endParaRPr lang="en-US"/>
          </a:p>
        </p:txBody>
      </p:sp>
    </p:spTree>
    <p:extLst>
      <p:ext uri="{BB962C8B-B14F-4D97-AF65-F5344CB8AC3E}">
        <p14:creationId xmlns:p14="http://schemas.microsoft.com/office/powerpoint/2010/main" val="1674353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E4836D-654C-497C-A084-C3C586C184C1}" type="datetime1">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7DABF-E257-4D55-B1A2-852BA05FD8E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143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CC34E8-32A4-4651-A9D4-30CF757790A8}" type="datetime1">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7DABF-E257-4D55-B1A2-852BA05FD8E5}" type="slidenum">
              <a:rPr lang="en-US" smtClean="0"/>
              <a:t>‹#›</a:t>
            </a:fld>
            <a:endParaRPr lang="en-US"/>
          </a:p>
        </p:txBody>
      </p:sp>
    </p:spTree>
    <p:extLst>
      <p:ext uri="{BB962C8B-B14F-4D97-AF65-F5344CB8AC3E}">
        <p14:creationId xmlns:p14="http://schemas.microsoft.com/office/powerpoint/2010/main" val="288247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FEBDC0-2A38-469A-A31E-40001C13C01C}" type="datetime1">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7DABF-E257-4D55-B1A2-852BA05FD8E5}" type="slidenum">
              <a:rPr lang="en-US" smtClean="0"/>
              <a:t>‹#›</a:t>
            </a:fld>
            <a:endParaRPr lang="en-US"/>
          </a:p>
        </p:txBody>
      </p:sp>
    </p:spTree>
    <p:extLst>
      <p:ext uri="{BB962C8B-B14F-4D97-AF65-F5344CB8AC3E}">
        <p14:creationId xmlns:p14="http://schemas.microsoft.com/office/powerpoint/2010/main" val="3520980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887A2F-E892-4782-8571-C95B1F5E7B91}" type="datetime1">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7DABF-E257-4D55-B1A2-852BA05FD8E5}" type="slidenum">
              <a:rPr lang="en-US" smtClean="0"/>
              <a:t>‹#›</a:t>
            </a:fld>
            <a:endParaRPr lang="en-US"/>
          </a:p>
        </p:txBody>
      </p:sp>
    </p:spTree>
    <p:extLst>
      <p:ext uri="{BB962C8B-B14F-4D97-AF65-F5344CB8AC3E}">
        <p14:creationId xmlns:p14="http://schemas.microsoft.com/office/powerpoint/2010/main" val="247064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6129E8-EEBC-4134-8F04-4B8CA271E21B}" type="datetime1">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B7DABF-E257-4D55-B1A2-852BA05FD8E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93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B06824-CF11-4743-9948-673889B775E2}" type="datetime1">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7DABF-E257-4D55-B1A2-852BA05FD8E5}" type="slidenum">
              <a:rPr lang="en-US" smtClean="0"/>
              <a:t>‹#›</a:t>
            </a:fld>
            <a:endParaRPr lang="en-US"/>
          </a:p>
        </p:txBody>
      </p:sp>
    </p:spTree>
    <p:extLst>
      <p:ext uri="{BB962C8B-B14F-4D97-AF65-F5344CB8AC3E}">
        <p14:creationId xmlns:p14="http://schemas.microsoft.com/office/powerpoint/2010/main" val="2742209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D01B94-245E-4FBE-B56D-5C1F55B41567}" type="datetime1">
              <a:rPr lang="en-US" smtClean="0"/>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B7DABF-E257-4D55-B1A2-852BA05FD8E5}" type="slidenum">
              <a:rPr lang="en-US" smtClean="0"/>
              <a:t>‹#›</a:t>
            </a:fld>
            <a:endParaRPr lang="en-US"/>
          </a:p>
        </p:txBody>
      </p:sp>
    </p:spTree>
    <p:extLst>
      <p:ext uri="{BB962C8B-B14F-4D97-AF65-F5344CB8AC3E}">
        <p14:creationId xmlns:p14="http://schemas.microsoft.com/office/powerpoint/2010/main" val="777275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74147F-3EF5-45F9-B25E-6A86E0435D39}" type="datetime1">
              <a:rPr lang="en-US" smtClean="0"/>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B7DABF-E257-4D55-B1A2-852BA05FD8E5}" type="slidenum">
              <a:rPr lang="en-US" smtClean="0"/>
              <a:t>‹#›</a:t>
            </a:fld>
            <a:endParaRPr lang="en-US"/>
          </a:p>
        </p:txBody>
      </p:sp>
    </p:spTree>
    <p:extLst>
      <p:ext uri="{BB962C8B-B14F-4D97-AF65-F5344CB8AC3E}">
        <p14:creationId xmlns:p14="http://schemas.microsoft.com/office/powerpoint/2010/main" val="4204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EAD6C91-4571-4DB4-A7DF-81B4F27D753B}" type="datetime1">
              <a:rPr lang="en-US" smtClean="0"/>
              <a:t>12/4/2018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BB7DABF-E257-4D55-B1A2-852BA05FD8E5}" type="slidenum">
              <a:rPr lang="en-US" smtClean="0"/>
              <a:t>‹#›</a:t>
            </a:fld>
            <a:endParaRPr lang="en-US"/>
          </a:p>
        </p:txBody>
      </p:sp>
    </p:spTree>
    <p:extLst>
      <p:ext uri="{BB962C8B-B14F-4D97-AF65-F5344CB8AC3E}">
        <p14:creationId xmlns:p14="http://schemas.microsoft.com/office/powerpoint/2010/main" val="59030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8675E70-B03D-4553-9212-4FDF0FF70123}" type="datetime1">
              <a:rPr lang="en-US" smtClean="0"/>
              <a:t>12/4/2018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B7DABF-E257-4D55-B1A2-852BA05FD8E5}" type="slidenum">
              <a:rPr lang="en-US" smtClean="0"/>
              <a:t>‹#›</a:t>
            </a:fld>
            <a:endParaRPr lang="en-US"/>
          </a:p>
        </p:txBody>
      </p:sp>
    </p:spTree>
    <p:extLst>
      <p:ext uri="{BB962C8B-B14F-4D97-AF65-F5344CB8AC3E}">
        <p14:creationId xmlns:p14="http://schemas.microsoft.com/office/powerpoint/2010/main" val="361351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C2D95-759A-4239-863A-B80AD2E62BF3}" type="datetime1">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7DABF-E257-4D55-B1A2-852BA05FD8E5}" type="slidenum">
              <a:rPr lang="en-US" smtClean="0"/>
              <a:t>‹#›</a:t>
            </a:fld>
            <a:endParaRPr lang="en-US"/>
          </a:p>
        </p:txBody>
      </p:sp>
    </p:spTree>
    <p:extLst>
      <p:ext uri="{BB962C8B-B14F-4D97-AF65-F5344CB8AC3E}">
        <p14:creationId xmlns:p14="http://schemas.microsoft.com/office/powerpoint/2010/main" val="2511942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121AF73-2B88-4AB4-B488-EC8F3D63FEDE}" type="datetime1">
              <a:rPr lang="en-US" smtClean="0"/>
              <a:t>12/4/2018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B7DABF-E257-4D55-B1A2-852BA05FD8E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238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23.emf"/><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0.wmf"/><Relationship Id="rId3" Type="http://schemas.openxmlformats.org/officeDocument/2006/relationships/notesSlide" Target="../notesSlides/notesSlide2.xml"/><Relationship Id="rId7" Type="http://schemas.openxmlformats.org/officeDocument/2006/relationships/image" Target="../media/image7.wmf"/><Relationship Id="rId12"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image" Target="../media/image10.wmf"/><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anose="02020603050405020304" pitchFamily="18" charset="0"/>
                <a:cs typeface="Times New Roman" panose="02020603050405020304" pitchFamily="18" charset="0"/>
              </a:rPr>
              <a:t>optical spectrum analysis</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smtClean="0"/>
              <a:t>4</a:t>
            </a:r>
            <a:r>
              <a:rPr lang="en-US" baseline="30000" dirty="0" smtClean="0"/>
              <a:t>th</a:t>
            </a:r>
            <a:r>
              <a:rPr lang="en-US" dirty="0" smtClean="0"/>
              <a:t> December 2018</a:t>
            </a:r>
            <a:endParaRPr lang="en-US" dirty="0"/>
          </a:p>
        </p:txBody>
      </p:sp>
      <p:sp>
        <p:nvSpPr>
          <p:cNvPr id="4" name="Slide Number Placeholder 3"/>
          <p:cNvSpPr>
            <a:spLocks noGrp="1"/>
          </p:cNvSpPr>
          <p:nvPr>
            <p:ph type="sldNum" sz="quarter" idx="12"/>
          </p:nvPr>
        </p:nvSpPr>
        <p:spPr/>
        <p:txBody>
          <a:bodyPr/>
          <a:lstStyle/>
          <a:p>
            <a:fld id="{DBB7DABF-E257-4D55-B1A2-852BA05FD8E5}" type="slidenum">
              <a:rPr lang="en-US" smtClean="0"/>
              <a:t>1</a:t>
            </a:fld>
            <a:endParaRPr lang="en-US"/>
          </a:p>
        </p:txBody>
      </p:sp>
    </p:spTree>
    <p:extLst>
      <p:ext uri="{BB962C8B-B14F-4D97-AF65-F5344CB8AC3E}">
        <p14:creationId xmlns:p14="http://schemas.microsoft.com/office/powerpoint/2010/main" val="1061066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4-f coherent imaging system</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490560" y="1737360"/>
            <a:ext cx="4392119" cy="4023360"/>
          </a:xfrm>
        </p:spPr>
        <p:txBody>
          <a:bodyPr>
            <a:no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An object is illuminated by a plane wave emitted from a laser.</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Two identical lenses T</a:t>
            </a:r>
            <a:r>
              <a:rPr lang="en-US" sz="2400" baseline="-25000" dirty="0" smtClean="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 and </a:t>
            </a:r>
            <a:r>
              <a:rPr lang="en-US" sz="2400" dirty="0" err="1" smtClean="0">
                <a:latin typeface="Times New Roman" panose="02020603050405020304" pitchFamily="18" charset="0"/>
                <a:cs typeface="Times New Roman" panose="02020603050405020304" pitchFamily="18" charset="0"/>
              </a:rPr>
              <a:t>T</a:t>
            </a:r>
            <a:r>
              <a:rPr lang="en-US" sz="2400" baseline="-25000" dirty="0" err="1"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represent perform transform and inverse transform, respectively.</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system performs the spatial filtering by which certain spatial frequencies that make up and object are removed.</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can be done by inserting an appropriate mask at the transform plane 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BB7DABF-E257-4D55-B1A2-852BA05FD8E5}" type="slidenum">
              <a:rPr lang="en-US" smtClean="0"/>
              <a:t>10</a:t>
            </a:fld>
            <a:endParaRPr lang="en-US"/>
          </a:p>
        </p:txBody>
      </p:sp>
      <p:pic>
        <p:nvPicPr>
          <p:cNvPr id="6146" name="Picture 2" descr="FO Fig1bv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9" y="1845734"/>
            <a:ext cx="7415611" cy="4345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920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BB7DABF-E257-4D55-B1A2-852BA05FD8E5}" type="slidenum">
              <a:rPr lang="en-US" smtClean="0"/>
              <a:t>11</a:t>
            </a:fld>
            <a:endParaRPr lang="en-US"/>
          </a:p>
        </p:txBody>
      </p:sp>
      <p:pic>
        <p:nvPicPr>
          <p:cNvPr id="5" name="Picture 4"/>
          <p:cNvPicPr>
            <a:picLocks noChangeAspect="1"/>
          </p:cNvPicPr>
          <p:nvPr/>
        </p:nvPicPr>
        <p:blipFill>
          <a:blip r:embed="rId2"/>
          <a:stretch>
            <a:fillRect/>
          </a:stretch>
        </p:blipFill>
        <p:spPr>
          <a:xfrm>
            <a:off x="587614" y="433423"/>
            <a:ext cx="4733894" cy="4716142"/>
          </a:xfrm>
          <a:prstGeom prst="rect">
            <a:avLst/>
          </a:prstGeom>
        </p:spPr>
      </p:pic>
      <p:pic>
        <p:nvPicPr>
          <p:cNvPr id="7" name="Picture 6"/>
          <p:cNvPicPr>
            <a:picLocks noChangeAspect="1"/>
          </p:cNvPicPr>
          <p:nvPr/>
        </p:nvPicPr>
        <p:blipFill>
          <a:blip r:embed="rId3"/>
          <a:stretch>
            <a:fillRect/>
          </a:stretch>
        </p:blipFill>
        <p:spPr>
          <a:xfrm>
            <a:off x="6735756" y="462303"/>
            <a:ext cx="4581658" cy="4658383"/>
          </a:xfrm>
          <a:prstGeom prst="rect">
            <a:avLst/>
          </a:prstGeom>
        </p:spPr>
      </p:pic>
      <p:sp>
        <p:nvSpPr>
          <p:cNvPr id="8" name="TextBox 7"/>
          <p:cNvSpPr txBox="1"/>
          <p:nvPr/>
        </p:nvSpPr>
        <p:spPr>
          <a:xfrm>
            <a:off x="242841" y="5515803"/>
            <a:ext cx="5489398" cy="830997"/>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Image of fine wire seen on </a:t>
            </a:r>
            <a:r>
              <a:rPr lang="en-US" sz="2400" b="1" dirty="0" smtClean="0">
                <a:solidFill>
                  <a:srgbClr val="FF0000"/>
                </a:solidFill>
                <a:latin typeface="Times New Roman" panose="02020603050405020304" pitchFamily="18" charset="0"/>
                <a:cs typeface="Times New Roman" panose="02020603050405020304" pitchFamily="18" charset="0"/>
              </a:rPr>
              <a:t>image plane </a:t>
            </a:r>
            <a:r>
              <a:rPr lang="en-US" sz="2400" b="1" dirty="0" smtClean="0">
                <a:latin typeface="Times New Roman" panose="02020603050405020304" pitchFamily="18" charset="0"/>
                <a:cs typeface="Times New Roman" panose="02020603050405020304" pitchFamily="18" charset="0"/>
              </a:rPr>
              <a:t>without filter</a:t>
            </a:r>
            <a:endParaRPr lang="en-US" sz="2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883483" y="5559403"/>
            <a:ext cx="5126636" cy="830997"/>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Diffraction pattern of wire mesh on </a:t>
            </a:r>
            <a:r>
              <a:rPr lang="en-US" sz="2400" b="1" dirty="0" smtClean="0">
                <a:solidFill>
                  <a:srgbClr val="FF0000"/>
                </a:solidFill>
                <a:latin typeface="Times New Roman" panose="02020603050405020304" pitchFamily="18" charset="0"/>
                <a:cs typeface="Times New Roman" panose="02020603050405020304" pitchFamily="18" charset="0"/>
              </a:rPr>
              <a:t>transform plane</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142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99631"/>
            <a:ext cx="11620375" cy="1450757"/>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Which image is produced by blocking high spatial frequency components in horizontal components?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BB7DABF-E257-4D55-B1A2-852BA05FD8E5}" type="slidenum">
              <a:rPr lang="en-US" smtClean="0"/>
              <a:t>12</a:t>
            </a:fld>
            <a:endParaRPr lang="en-US"/>
          </a:p>
        </p:txBody>
      </p:sp>
      <p:pic>
        <p:nvPicPr>
          <p:cNvPr id="5" name="Picture 4"/>
          <p:cNvPicPr>
            <a:picLocks noChangeAspect="1"/>
          </p:cNvPicPr>
          <p:nvPr/>
        </p:nvPicPr>
        <p:blipFill>
          <a:blip r:embed="rId3"/>
          <a:stretch>
            <a:fillRect/>
          </a:stretch>
        </p:blipFill>
        <p:spPr>
          <a:xfrm>
            <a:off x="1548312" y="1653986"/>
            <a:ext cx="3843824" cy="4151191"/>
          </a:xfrm>
          <a:prstGeom prst="rect">
            <a:avLst/>
          </a:prstGeom>
        </p:spPr>
      </p:pic>
      <p:pic>
        <p:nvPicPr>
          <p:cNvPr id="6" name="Picture 5"/>
          <p:cNvPicPr>
            <a:picLocks noChangeAspect="1"/>
          </p:cNvPicPr>
          <p:nvPr/>
        </p:nvPicPr>
        <p:blipFill>
          <a:blip r:embed="rId4"/>
          <a:stretch>
            <a:fillRect/>
          </a:stretch>
        </p:blipFill>
        <p:spPr>
          <a:xfrm>
            <a:off x="7251231" y="1717902"/>
            <a:ext cx="3766275" cy="4151191"/>
          </a:xfrm>
          <a:prstGeom prst="rect">
            <a:avLst/>
          </a:prstGeom>
        </p:spPr>
      </p:pic>
      <p:sp>
        <p:nvSpPr>
          <p:cNvPr id="8" name="TextBox 7"/>
          <p:cNvSpPr txBox="1"/>
          <p:nvPr/>
        </p:nvSpPr>
        <p:spPr>
          <a:xfrm>
            <a:off x="3167157" y="5777357"/>
            <a:ext cx="704538" cy="646331"/>
          </a:xfrm>
          <a:prstGeom prst="rect">
            <a:avLst/>
          </a:prstGeom>
          <a:noFill/>
        </p:spPr>
        <p:txBody>
          <a:bodyPr wrap="square" rtlCol="0">
            <a:spAutoFit/>
          </a:bodyPr>
          <a:lstStyle/>
          <a:p>
            <a:r>
              <a:rPr lang="en-US" sz="3600" b="1" dirty="0" smtClean="0">
                <a:solidFill>
                  <a:srgbClr val="FF0000"/>
                </a:solidFill>
                <a:sym typeface="Symbol" panose="05050102010706020507" pitchFamily="18" charset="2"/>
              </a:rPr>
              <a:t></a:t>
            </a:r>
            <a:endParaRPr lang="en-US" sz="3600" b="1" dirty="0">
              <a:solidFill>
                <a:srgbClr val="FF0000"/>
              </a:solidFill>
            </a:endParaRPr>
          </a:p>
        </p:txBody>
      </p:sp>
      <p:sp>
        <p:nvSpPr>
          <p:cNvPr id="9" name="Rectangle 8"/>
          <p:cNvSpPr/>
          <p:nvPr/>
        </p:nvSpPr>
        <p:spPr>
          <a:xfrm>
            <a:off x="3032245" y="5801378"/>
            <a:ext cx="974361" cy="490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69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BB7DABF-E257-4D55-B1A2-852BA05FD8E5}" type="slidenum">
              <a:rPr lang="en-US" smtClean="0"/>
              <a:t>13</a:t>
            </a:fld>
            <a:endParaRPr lang="en-US"/>
          </a:p>
        </p:txBody>
      </p:sp>
      <p:pic>
        <p:nvPicPr>
          <p:cNvPr id="5" name="Picture 4"/>
          <p:cNvPicPr>
            <a:picLocks noChangeAspect="1"/>
          </p:cNvPicPr>
          <p:nvPr/>
        </p:nvPicPr>
        <p:blipFill>
          <a:blip r:embed="rId3"/>
          <a:stretch>
            <a:fillRect/>
          </a:stretch>
        </p:blipFill>
        <p:spPr>
          <a:xfrm>
            <a:off x="122394" y="-21629"/>
            <a:ext cx="4874495" cy="2315625"/>
          </a:xfrm>
          <a:prstGeom prst="rect">
            <a:avLst/>
          </a:prstGeom>
        </p:spPr>
      </p:pic>
      <p:pic>
        <p:nvPicPr>
          <p:cNvPr id="6" name="Picture 5"/>
          <p:cNvPicPr>
            <a:picLocks noChangeAspect="1"/>
          </p:cNvPicPr>
          <p:nvPr/>
        </p:nvPicPr>
        <p:blipFill>
          <a:blip r:embed="rId4"/>
          <a:stretch>
            <a:fillRect/>
          </a:stretch>
        </p:blipFill>
        <p:spPr>
          <a:xfrm>
            <a:off x="122394" y="2482263"/>
            <a:ext cx="5161230" cy="4052344"/>
          </a:xfrm>
          <a:prstGeom prst="rect">
            <a:avLst/>
          </a:prstGeom>
        </p:spPr>
      </p:pic>
      <p:pic>
        <p:nvPicPr>
          <p:cNvPr id="7" name="Picture 6"/>
          <p:cNvPicPr>
            <a:picLocks noChangeAspect="1"/>
          </p:cNvPicPr>
          <p:nvPr/>
        </p:nvPicPr>
        <p:blipFill>
          <a:blip r:embed="rId5"/>
          <a:stretch>
            <a:fillRect/>
          </a:stretch>
        </p:blipFill>
        <p:spPr>
          <a:xfrm>
            <a:off x="6258510" y="2196278"/>
            <a:ext cx="5461631" cy="4024640"/>
          </a:xfrm>
          <a:prstGeom prst="rect">
            <a:avLst/>
          </a:prstGeom>
        </p:spPr>
      </p:pic>
      <p:sp>
        <p:nvSpPr>
          <p:cNvPr id="8" name="TextBox 7"/>
          <p:cNvSpPr txBox="1"/>
          <p:nvPr/>
        </p:nvSpPr>
        <p:spPr>
          <a:xfrm>
            <a:off x="5561350" y="209143"/>
            <a:ext cx="6435623" cy="1569660"/>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Different images are obtained when only certain parts of the diffraction pattern are permitted to contribute to this image. The other portions of the diffraction pattern are blocked by opaque tape.</a:t>
            </a:r>
            <a:endParaRPr lang="en-US" sz="24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6"/>
          <a:stretch>
            <a:fillRect/>
          </a:stretch>
        </p:blipFill>
        <p:spPr>
          <a:xfrm>
            <a:off x="6126480" y="6534607"/>
            <a:ext cx="2956799" cy="253980"/>
          </a:xfrm>
          <a:prstGeom prst="rect">
            <a:avLst/>
          </a:prstGeom>
        </p:spPr>
      </p:pic>
      <p:sp>
        <p:nvSpPr>
          <p:cNvPr id="10" name="Rectangle 9"/>
          <p:cNvSpPr/>
          <p:nvPr/>
        </p:nvSpPr>
        <p:spPr>
          <a:xfrm>
            <a:off x="3417757" y="2482263"/>
            <a:ext cx="1865867" cy="2074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17756" y="4557010"/>
            <a:ext cx="1865867" cy="2074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854274" y="2196278"/>
            <a:ext cx="1865867" cy="2074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852206" y="4265604"/>
            <a:ext cx="1865867" cy="2074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30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125"/>
            <a:ext cx="12588739" cy="1450757"/>
          </a:xfrm>
        </p:spPr>
        <p:txBody>
          <a:bodyPr>
            <a:normAutofit fontScale="90000"/>
          </a:bodyPr>
          <a:lstStyle/>
          <a:p>
            <a:r>
              <a:rPr lang="en-US" b="1" dirty="0" smtClean="0">
                <a:solidFill>
                  <a:srgbClr val="FF0000"/>
                </a:solidFill>
                <a:latin typeface="Times New Roman" panose="02020603050405020304" pitchFamily="18" charset="0"/>
                <a:cs typeface="Times New Roman" panose="02020603050405020304" pitchFamily="18" charset="0"/>
              </a:rPr>
              <a:t>How does an image appears if all spots are blocked except the DC component, or </a:t>
            </a:r>
            <a:r>
              <a:rPr lang="en-US" b="1" dirty="0" err="1" smtClean="0">
                <a:solidFill>
                  <a:srgbClr val="FF0000"/>
                </a:solidFill>
                <a:latin typeface="Times New Roman" panose="02020603050405020304" pitchFamily="18" charset="0"/>
                <a:cs typeface="Times New Roman" panose="02020603050405020304" pitchFamily="18" charset="0"/>
              </a:rPr>
              <a:t>undeviated</a:t>
            </a:r>
            <a:r>
              <a:rPr lang="en-US" b="1" dirty="0" smtClean="0">
                <a:solidFill>
                  <a:srgbClr val="FF0000"/>
                </a:solidFill>
                <a:latin typeface="Times New Roman" panose="02020603050405020304" pitchFamily="18" charset="0"/>
                <a:cs typeface="Times New Roman" panose="02020603050405020304" pitchFamily="18" charset="0"/>
              </a:rPr>
              <a:t> diffraction?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61028" y="2141079"/>
            <a:ext cx="11281201" cy="418477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From the knowledge of Fourier series, the finer features of the image disappear when spots corresponding to the higher spatial frequencies are blocked.</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diaphragm can be used to blocked all spatial frequency components except the DC component.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From the point of view of  optical filtering, the diaphragm, which blocks all but frequencies near the direct beam, functions as a </a:t>
            </a:r>
            <a:r>
              <a:rPr lang="en-US" sz="2400" b="1" dirty="0" smtClean="0">
                <a:solidFill>
                  <a:srgbClr val="FF0000"/>
                </a:solidFill>
                <a:latin typeface="Times New Roman" panose="02020603050405020304" pitchFamily="18" charset="0"/>
                <a:cs typeface="Times New Roman" panose="02020603050405020304" pitchFamily="18" charset="0"/>
              </a:rPr>
              <a:t>low-pass optical filter</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diaphragm, which blocks only those frequencies near the direct beam, functions as a </a:t>
            </a:r>
            <a:r>
              <a:rPr lang="en-US" sz="2400" b="1" dirty="0" smtClean="0">
                <a:solidFill>
                  <a:srgbClr val="FF0000"/>
                </a:solidFill>
                <a:latin typeface="Times New Roman" panose="02020603050405020304" pitchFamily="18" charset="0"/>
                <a:cs typeface="Times New Roman" panose="02020603050405020304" pitchFamily="18" charset="0"/>
              </a:rPr>
              <a:t>high-pass optical filter</a:t>
            </a:r>
            <a:r>
              <a:rPr lang="en-US" sz="2400" dirty="0" smtClean="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clear annular ring, which blocks the lowest and the highest frequencies, functions as a </a:t>
            </a:r>
            <a:r>
              <a:rPr lang="en-US" sz="2400" b="1" dirty="0" smtClean="0">
                <a:solidFill>
                  <a:srgbClr val="FF0000"/>
                </a:solidFill>
                <a:latin typeface="Times New Roman" panose="02020603050405020304" pitchFamily="18" charset="0"/>
                <a:cs typeface="Times New Roman" panose="02020603050405020304" pitchFamily="18" charset="0"/>
              </a:rPr>
              <a:t>band-pass optical filter.</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BB7DABF-E257-4D55-B1A2-852BA05FD8E5}" type="slidenum">
              <a:rPr lang="en-US" smtClean="0"/>
              <a:t>14</a:t>
            </a:fld>
            <a:endParaRPr lang="en-US"/>
          </a:p>
        </p:txBody>
      </p:sp>
    </p:spTree>
    <p:extLst>
      <p:ext uri="{BB962C8B-B14F-4D97-AF65-F5344CB8AC3E}">
        <p14:creationId xmlns:p14="http://schemas.microsoft.com/office/powerpoint/2010/main" val="282730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BB7DABF-E257-4D55-B1A2-852BA05FD8E5}" type="slidenum">
              <a:rPr lang="en-US" smtClean="0"/>
              <a:t>15</a:t>
            </a:fld>
            <a:endParaRPr lang="en-US"/>
          </a:p>
        </p:txBody>
      </p:sp>
      <p:pic>
        <p:nvPicPr>
          <p:cNvPr id="5" name="Picture 4"/>
          <p:cNvPicPr>
            <a:picLocks noChangeAspect="1"/>
          </p:cNvPicPr>
          <p:nvPr/>
        </p:nvPicPr>
        <p:blipFill>
          <a:blip r:embed="rId2"/>
          <a:stretch>
            <a:fillRect/>
          </a:stretch>
        </p:blipFill>
        <p:spPr>
          <a:xfrm>
            <a:off x="1303908" y="243561"/>
            <a:ext cx="9435281" cy="2531776"/>
          </a:xfrm>
          <a:prstGeom prst="rect">
            <a:avLst/>
          </a:prstGeom>
        </p:spPr>
      </p:pic>
      <p:sp>
        <p:nvSpPr>
          <p:cNvPr id="6" name="Rectangle 5"/>
          <p:cNvSpPr/>
          <p:nvPr/>
        </p:nvSpPr>
        <p:spPr>
          <a:xfrm>
            <a:off x="155575" y="6459785"/>
            <a:ext cx="13727992" cy="307777"/>
          </a:xfrm>
          <a:prstGeom prst="rect">
            <a:avLst/>
          </a:prstGeom>
        </p:spPr>
        <p:txBody>
          <a:bodyPr wrap="square">
            <a:spAutoFit/>
          </a:bodyPr>
          <a:lstStyle/>
          <a:p>
            <a:r>
              <a:rPr lang="en-US" sz="1400" dirty="0" smtClean="0"/>
              <a:t>http://lipas.uwasa.fi/~TAU/AUTO3160/slides.php?Mode=Printer&amp;File=4000Fourier.txt&amp;Page=-1&amp;MicroExam=Off&amp;Images=Own&amp;Menu=Off&amp;Brother=Big</a:t>
            </a:r>
            <a:endParaRPr lang="en-US" sz="1400" dirty="0"/>
          </a:p>
        </p:txBody>
      </p:sp>
      <p:sp>
        <p:nvSpPr>
          <p:cNvPr id="7" name="AutoShape 2" descr="http://members.optushome.com.au/walshjj/Optical_Fourier_Transform_2.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1303908" y="3007415"/>
            <a:ext cx="4559065" cy="3220292"/>
          </a:xfrm>
          <a:prstGeom prst="rect">
            <a:avLst/>
          </a:prstGeom>
        </p:spPr>
      </p:pic>
      <p:sp>
        <p:nvSpPr>
          <p:cNvPr id="9" name="TextBox 8"/>
          <p:cNvSpPr txBox="1"/>
          <p:nvPr/>
        </p:nvSpPr>
        <p:spPr>
          <a:xfrm>
            <a:off x="7019571" y="3890054"/>
            <a:ext cx="4347148" cy="830997"/>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Optical filtering of horizontal line from the original image</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054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What kind of an optical filter is used?</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BB7DABF-E257-4D55-B1A2-852BA05FD8E5}" type="slidenum">
              <a:rPr lang="en-US" smtClean="0"/>
              <a:t>16</a:t>
            </a:fld>
            <a:endParaRPr lang="en-US"/>
          </a:p>
        </p:txBody>
      </p:sp>
      <p:sp>
        <p:nvSpPr>
          <p:cNvPr id="7" name="AutoShape 2" descr="High Pa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694188" y="3051518"/>
            <a:ext cx="2013350" cy="2035116"/>
          </a:xfrm>
          <a:prstGeom prst="rect">
            <a:avLst/>
          </a:prstGeom>
        </p:spPr>
      </p:pic>
      <p:pic>
        <p:nvPicPr>
          <p:cNvPr id="9" name="Picture 8"/>
          <p:cNvPicPr>
            <a:picLocks noChangeAspect="1"/>
          </p:cNvPicPr>
          <p:nvPr/>
        </p:nvPicPr>
        <p:blipFill>
          <a:blip r:embed="rId4"/>
          <a:stretch>
            <a:fillRect/>
          </a:stretch>
        </p:blipFill>
        <p:spPr>
          <a:xfrm>
            <a:off x="3527718" y="3051518"/>
            <a:ext cx="2137764" cy="2046795"/>
          </a:xfrm>
          <a:prstGeom prst="rect">
            <a:avLst/>
          </a:prstGeom>
        </p:spPr>
      </p:pic>
      <p:pic>
        <p:nvPicPr>
          <p:cNvPr id="10" name="Picture 9"/>
          <p:cNvPicPr>
            <a:picLocks noChangeAspect="1"/>
          </p:cNvPicPr>
          <p:nvPr/>
        </p:nvPicPr>
        <p:blipFill>
          <a:blip r:embed="rId5"/>
          <a:stretch>
            <a:fillRect/>
          </a:stretch>
        </p:blipFill>
        <p:spPr>
          <a:xfrm>
            <a:off x="6919034" y="3108193"/>
            <a:ext cx="2060478" cy="1990120"/>
          </a:xfrm>
          <a:prstGeom prst="rect">
            <a:avLst/>
          </a:prstGeom>
        </p:spPr>
      </p:pic>
      <p:pic>
        <p:nvPicPr>
          <p:cNvPr id="11" name="Picture 10"/>
          <p:cNvPicPr>
            <a:picLocks noChangeAspect="1"/>
          </p:cNvPicPr>
          <p:nvPr/>
        </p:nvPicPr>
        <p:blipFill>
          <a:blip r:embed="rId6"/>
          <a:stretch>
            <a:fillRect/>
          </a:stretch>
        </p:blipFill>
        <p:spPr>
          <a:xfrm>
            <a:off x="9709129" y="3130588"/>
            <a:ext cx="2009775" cy="1905000"/>
          </a:xfrm>
          <a:prstGeom prst="rect">
            <a:avLst/>
          </a:prstGeom>
        </p:spPr>
      </p:pic>
      <p:sp>
        <p:nvSpPr>
          <p:cNvPr id="12" name="Rectangle 11"/>
          <p:cNvSpPr/>
          <p:nvPr/>
        </p:nvSpPr>
        <p:spPr>
          <a:xfrm>
            <a:off x="1838793" y="6428017"/>
            <a:ext cx="8186269" cy="369332"/>
          </a:xfrm>
          <a:prstGeom prst="rect">
            <a:avLst/>
          </a:prstGeom>
        </p:spPr>
        <p:txBody>
          <a:bodyPr wrap="square">
            <a:spAutoFit/>
          </a:bodyPr>
          <a:lstStyle/>
          <a:p>
            <a:r>
              <a:rPr lang="en-US" dirty="0" smtClean="0"/>
              <a:t>https://www.tutorialspoint.com/dip/high_pass_vs_low_pass_filters.htm</a:t>
            </a:r>
            <a:endParaRPr lang="en-US" dirty="0"/>
          </a:p>
        </p:txBody>
      </p:sp>
      <p:sp>
        <p:nvSpPr>
          <p:cNvPr id="13" name="Rectangle 12"/>
          <p:cNvSpPr/>
          <p:nvPr/>
        </p:nvSpPr>
        <p:spPr>
          <a:xfrm>
            <a:off x="685831" y="2328354"/>
            <a:ext cx="2021707" cy="461665"/>
          </a:xfrm>
          <a:prstGeom prst="rect">
            <a:avLst/>
          </a:prstGeom>
        </p:spPr>
        <p:txBody>
          <a:bodyPr wrap="none">
            <a:spAutoFit/>
          </a:bodyPr>
          <a:lstStyle/>
          <a:p>
            <a:r>
              <a:rPr lang="en-US" sz="2400" b="1" dirty="0">
                <a:solidFill>
                  <a:srgbClr val="000000"/>
                </a:solidFill>
                <a:latin typeface="Times New Roman" panose="02020603050405020304" pitchFamily="18" charset="0"/>
                <a:cs typeface="Times New Roman" panose="02020603050405020304" pitchFamily="18" charset="0"/>
              </a:rPr>
              <a:t>Sample image</a:t>
            </a:r>
          </a:p>
        </p:txBody>
      </p:sp>
      <p:sp>
        <p:nvSpPr>
          <p:cNvPr id="14" name="Rectangle 13"/>
          <p:cNvSpPr/>
          <p:nvPr/>
        </p:nvSpPr>
        <p:spPr>
          <a:xfrm>
            <a:off x="2854594" y="2112147"/>
            <a:ext cx="3795463" cy="830997"/>
          </a:xfrm>
          <a:prstGeom prst="rect">
            <a:avLst/>
          </a:prstGeom>
        </p:spPr>
        <p:txBody>
          <a:bodyPr wrap="none">
            <a:spAutoFit/>
          </a:bodyPr>
          <a:lstStyle/>
          <a:p>
            <a:r>
              <a:rPr lang="en-US" sz="2400" b="1" dirty="0">
                <a:solidFill>
                  <a:srgbClr val="000000"/>
                </a:solidFill>
                <a:latin typeface="Times New Roman" panose="02020603050405020304" pitchFamily="18" charset="0"/>
                <a:cs typeface="Times New Roman" panose="02020603050405020304" pitchFamily="18" charset="0"/>
              </a:rPr>
              <a:t>Image in frequency </a:t>
            </a:r>
            <a:r>
              <a:rPr lang="en-US" sz="2400" b="1" dirty="0" smtClean="0">
                <a:solidFill>
                  <a:srgbClr val="000000"/>
                </a:solidFill>
                <a:latin typeface="Times New Roman" panose="02020603050405020304" pitchFamily="18" charset="0"/>
                <a:cs typeface="Times New Roman" panose="02020603050405020304" pitchFamily="18" charset="0"/>
              </a:rPr>
              <a:t>domain</a:t>
            </a:r>
          </a:p>
          <a:p>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smtClean="0">
                <a:solidFill>
                  <a:srgbClr val="000000"/>
                </a:solidFill>
                <a:latin typeface="Times New Roman" panose="02020603050405020304" pitchFamily="18" charset="0"/>
                <a:cs typeface="Times New Roman" panose="02020603050405020304" pitchFamily="18" charset="0"/>
              </a:rPr>
              <a:t>  (diffraction pattern)</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558510" y="2045313"/>
            <a:ext cx="3195940" cy="830997"/>
          </a:xfrm>
          <a:prstGeom prst="rect">
            <a:avLst/>
          </a:prstGeom>
          <a:ln w="28575">
            <a:solidFill>
              <a:srgbClr val="FF0000"/>
            </a:solidFill>
          </a:ln>
        </p:spPr>
        <p:txBody>
          <a:bodyPr wrap="none">
            <a:spAutoFit/>
          </a:bodyPr>
          <a:lstStyle/>
          <a:p>
            <a:r>
              <a:rPr lang="en-US" sz="2400" b="1" dirty="0" smtClean="0">
                <a:solidFill>
                  <a:srgbClr val="000000"/>
                </a:solidFill>
                <a:latin typeface="Times New Roman" panose="02020603050405020304" pitchFamily="18" charset="0"/>
                <a:cs typeface="Times New Roman" panose="02020603050405020304" pitchFamily="18" charset="0"/>
              </a:rPr>
              <a:t>Applying ……… </a:t>
            </a:r>
            <a:r>
              <a:rPr lang="en-US" sz="2400" b="1" dirty="0">
                <a:solidFill>
                  <a:srgbClr val="000000"/>
                </a:solidFill>
                <a:latin typeface="Times New Roman" panose="02020603050405020304" pitchFamily="18" charset="0"/>
                <a:cs typeface="Times New Roman" panose="02020603050405020304" pitchFamily="18" charset="0"/>
              </a:rPr>
              <a:t>filter </a:t>
            </a:r>
            <a:endParaRPr lang="en-US" sz="2400" b="1" dirty="0" smtClean="0">
              <a:solidFill>
                <a:srgbClr val="000000"/>
              </a:solidFill>
              <a:latin typeface="Times New Roman" panose="02020603050405020304" pitchFamily="18" charset="0"/>
              <a:cs typeface="Times New Roman" panose="02020603050405020304" pitchFamily="18" charset="0"/>
            </a:endParaRPr>
          </a:p>
          <a:p>
            <a:r>
              <a:rPr lang="en-US" sz="2400" b="1" dirty="0" smtClean="0">
                <a:solidFill>
                  <a:srgbClr val="000000"/>
                </a:solidFill>
                <a:latin typeface="Times New Roman" panose="02020603050405020304" pitchFamily="18" charset="0"/>
                <a:cs typeface="Times New Roman" panose="02020603050405020304" pitchFamily="18" charset="0"/>
              </a:rPr>
              <a:t>over </a:t>
            </a:r>
            <a:r>
              <a:rPr lang="en-US" sz="2400" b="1" dirty="0">
                <a:solidFill>
                  <a:srgbClr val="000000"/>
                </a:solidFill>
                <a:latin typeface="Times New Roman" panose="02020603050405020304" pitchFamily="18" charset="0"/>
                <a:cs typeface="Times New Roman" panose="02020603050405020304" pitchFamily="18" charset="0"/>
              </a:rPr>
              <a:t>this image</a:t>
            </a:r>
          </a:p>
        </p:txBody>
      </p:sp>
      <p:sp>
        <p:nvSpPr>
          <p:cNvPr id="16" name="Rectangle 15"/>
          <p:cNvSpPr/>
          <p:nvPr/>
        </p:nvSpPr>
        <p:spPr>
          <a:xfrm>
            <a:off x="9900458" y="2374520"/>
            <a:ext cx="1984839" cy="400110"/>
          </a:xfrm>
          <a:prstGeom prst="rect">
            <a:avLst/>
          </a:prstGeom>
        </p:spPr>
        <p:txBody>
          <a:bodyPr wrap="none">
            <a:spAutoFit/>
          </a:bodyPr>
          <a:lstStyle/>
          <a:p>
            <a:r>
              <a:rPr lang="en-US" sz="2000" b="1" dirty="0">
                <a:solidFill>
                  <a:srgbClr val="000000"/>
                </a:solidFill>
                <a:latin typeface="Times New Roman" panose="02020603050405020304" pitchFamily="18" charset="0"/>
                <a:cs typeface="Times New Roman" panose="02020603050405020304" pitchFamily="18" charset="0"/>
              </a:rPr>
              <a:t>Resultant Image</a:t>
            </a:r>
          </a:p>
        </p:txBody>
      </p:sp>
      <p:sp>
        <p:nvSpPr>
          <p:cNvPr id="5" name="Rectangle 4"/>
          <p:cNvSpPr/>
          <p:nvPr/>
        </p:nvSpPr>
        <p:spPr>
          <a:xfrm>
            <a:off x="6751185" y="3051518"/>
            <a:ext cx="2512736" cy="2117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34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Revisit the grating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418230" y="1845734"/>
            <a:ext cx="4456091" cy="4023360"/>
          </a:xfrm>
        </p:spPr>
        <p:txBody>
          <a:bodyPr/>
          <a:lstStyle/>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Consider an object with periodic structure such as the </a:t>
            </a:r>
            <a:r>
              <a:rPr lang="en-US" dirty="0" err="1" smtClean="0">
                <a:latin typeface="Times New Roman" panose="02020603050405020304" pitchFamily="18" charset="0"/>
                <a:cs typeface="Times New Roman" panose="02020603050405020304" pitchFamily="18" charset="0"/>
              </a:rPr>
              <a:t>Ronchi</a:t>
            </a:r>
            <a:r>
              <a:rPr lang="en-US" dirty="0" smtClean="0">
                <a:latin typeface="Times New Roman" panose="02020603050405020304" pitchFamily="18" charset="0"/>
                <a:cs typeface="Times New Roman" panose="02020603050405020304" pitchFamily="18" charset="0"/>
              </a:rPr>
              <a:t> ruling, a grating of parallel straight lines with large grating space, whose opaque and transparent regions are of equal width.</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object is illuminated from behind by a monochromatic plane wave.</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err="1" smtClean="0">
                <a:latin typeface="Times New Roman" panose="02020603050405020304" pitchFamily="18" charset="0"/>
                <a:cs typeface="Times New Roman" panose="02020603050405020304" pitchFamily="18" charset="0"/>
              </a:rPr>
              <a:t>Ronchi</a:t>
            </a:r>
            <a:r>
              <a:rPr lang="en-US" dirty="0" smtClean="0">
                <a:latin typeface="Times New Roman" panose="02020603050405020304" pitchFamily="18" charset="0"/>
                <a:cs typeface="Times New Roman" panose="02020603050405020304" pitchFamily="18" charset="0"/>
              </a:rPr>
              <a:t> ruling acts as a course grating producing a series of bright spots that correspond to the  various order of diffraction.</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670775" y="1792239"/>
            <a:ext cx="6336556" cy="4130350"/>
          </a:xfrm>
          <a:prstGeom prst="rect">
            <a:avLst/>
          </a:prstGeom>
        </p:spPr>
      </p:pic>
      <p:sp>
        <p:nvSpPr>
          <p:cNvPr id="5" name="TextBox 4"/>
          <p:cNvSpPr txBox="1"/>
          <p:nvPr/>
        </p:nvSpPr>
        <p:spPr>
          <a:xfrm>
            <a:off x="2705712" y="1845734"/>
            <a:ext cx="2266681" cy="369332"/>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Ronchi</a:t>
            </a:r>
            <a:r>
              <a:rPr lang="en-US" dirty="0" smtClean="0">
                <a:latin typeface="Times New Roman" panose="02020603050405020304" pitchFamily="18" charset="0"/>
                <a:cs typeface="Times New Roman" panose="02020603050405020304" pitchFamily="18" charset="0"/>
              </a:rPr>
              <a:t> ruling</a:t>
            </a:r>
            <a:endParaRPr lang="en-US" dirty="0">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flipH="1">
            <a:off x="2768959" y="2268561"/>
            <a:ext cx="425002" cy="2556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DBB7DABF-E257-4D55-B1A2-852BA05FD8E5}" type="slidenum">
              <a:rPr lang="en-US" smtClean="0"/>
              <a:t>2</a:t>
            </a:fld>
            <a:endParaRPr lang="en-US"/>
          </a:p>
        </p:txBody>
      </p:sp>
    </p:spTree>
    <p:extLst>
      <p:ext uri="{BB962C8B-B14F-4D97-AF65-F5344CB8AC3E}">
        <p14:creationId xmlns:p14="http://schemas.microsoft.com/office/powerpoint/2010/main" val="11168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5155" y="3567448"/>
            <a:ext cx="11771290" cy="2888130"/>
          </a:xfrm>
        </p:spPr>
        <p:txBody>
          <a:bodyPr>
            <a:normAutofit/>
          </a:bodyPr>
          <a:lstStyle/>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Suppose the spectrum of bright spots are aligned along the Y-axis.</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According to the grating equation,                                                where </a:t>
            </a:r>
            <a:r>
              <a:rPr lang="en-US" i="1" dirty="0" smtClean="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 is the spatial period of the ruling and</a:t>
            </a:r>
          </a:p>
          <a:p>
            <a:pPr marL="0" indent="0">
              <a:buNone/>
            </a:pP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 is the </a:t>
            </a:r>
            <a:r>
              <a:rPr lang="en-US" dirty="0">
                <a:latin typeface="Times New Roman" panose="02020603050405020304" pitchFamily="18" charset="0"/>
                <a:cs typeface="Times New Roman" panose="02020603050405020304" pitchFamily="18" charset="0"/>
              </a:rPr>
              <a:t>focal length of the transform lens.</a:t>
            </a:r>
          </a:p>
          <a:p>
            <a:pPr marL="0" indent="0">
              <a:buNone/>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Spots appear at distances </a:t>
            </a:r>
            <a:r>
              <a:rPr lang="en-US" i="1" dirty="0" err="1" smtClean="0">
                <a:latin typeface="Times New Roman" panose="02020603050405020304" pitchFamily="18" charset="0"/>
                <a:cs typeface="Times New Roman" panose="02020603050405020304" pitchFamily="18" charset="0"/>
              </a:rPr>
              <a:t>Y</a:t>
            </a:r>
            <a:r>
              <a:rPr lang="en-US" baseline="-25000" dirty="0" err="1" smtClean="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 from the optical axis is given by </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BB7DABF-E257-4D55-B1A2-852BA05FD8E5}" type="slidenum">
              <a:rPr lang="en-US" smtClean="0"/>
              <a:t>3</a:t>
            </a:fld>
            <a:endParaRPr lang="en-US"/>
          </a:p>
        </p:txBody>
      </p:sp>
      <p:pic>
        <p:nvPicPr>
          <p:cNvPr id="5" name="Picture 4"/>
          <p:cNvPicPr>
            <a:picLocks noChangeAspect="1"/>
          </p:cNvPicPr>
          <p:nvPr/>
        </p:nvPicPr>
        <p:blipFill>
          <a:blip r:embed="rId3"/>
          <a:stretch>
            <a:fillRect/>
          </a:stretch>
        </p:blipFill>
        <p:spPr>
          <a:xfrm>
            <a:off x="1687506" y="-78765"/>
            <a:ext cx="7992739" cy="3740625"/>
          </a:xfrm>
          <a:prstGeom prst="rect">
            <a:avLst/>
          </a:prstGeom>
        </p:spPr>
      </p:pic>
      <p:sp>
        <p:nvSpPr>
          <p:cNvPr id="6" name="Rectangle 5"/>
          <p:cNvSpPr/>
          <p:nvPr/>
        </p:nvSpPr>
        <p:spPr>
          <a:xfrm>
            <a:off x="2292440" y="6455578"/>
            <a:ext cx="9607639" cy="369332"/>
          </a:xfrm>
          <a:prstGeom prst="rect">
            <a:avLst/>
          </a:prstGeom>
        </p:spPr>
        <p:txBody>
          <a:bodyPr wrap="square">
            <a:spAutoFit/>
          </a:bodyPr>
          <a:lstStyle/>
          <a:p>
            <a:r>
              <a:rPr lang="en-US" dirty="0" smtClean="0"/>
              <a:t>http://iopscience.iop.org/article/10.1088/0031-9120/29/3/003/pdf</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754047145"/>
              </p:ext>
            </p:extLst>
          </p:nvPr>
        </p:nvGraphicFramePr>
        <p:xfrm>
          <a:off x="4445793" y="3974517"/>
          <a:ext cx="2476164" cy="825388"/>
        </p:xfrm>
        <a:graphic>
          <a:graphicData uri="http://schemas.openxmlformats.org/presentationml/2006/ole">
            <mc:AlternateContent xmlns:mc="http://schemas.openxmlformats.org/markup-compatibility/2006">
              <mc:Choice xmlns:v="urn:schemas-microsoft-com:vml" Requires="v">
                <p:oleObj spid="_x0000_s1084" name="Equation" r:id="rId4" imgW="1257120" imgH="419040" progId="Equation.DSMT4">
                  <p:embed/>
                </p:oleObj>
              </mc:Choice>
              <mc:Fallback>
                <p:oleObj name="Equation" r:id="rId4" imgW="1257120" imgH="419040" progId="Equation.DSMT4">
                  <p:embed/>
                  <p:pic>
                    <p:nvPicPr>
                      <p:cNvPr id="0" name=""/>
                      <p:cNvPicPr/>
                      <p:nvPr/>
                    </p:nvPicPr>
                    <p:blipFill>
                      <a:blip r:embed="rId5"/>
                      <a:stretch>
                        <a:fillRect/>
                      </a:stretch>
                    </p:blipFill>
                    <p:spPr>
                      <a:xfrm>
                        <a:off x="4445793" y="3974517"/>
                        <a:ext cx="2476164" cy="825388"/>
                      </a:xfrm>
                      <a:prstGeom prst="rect">
                        <a:avLst/>
                      </a:prstGeom>
                      <a:solidFill>
                        <a:srgbClr val="FFFF00"/>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6028071"/>
              </p:ext>
            </p:extLst>
          </p:nvPr>
        </p:nvGraphicFramePr>
        <p:xfrm>
          <a:off x="7525164" y="5246776"/>
          <a:ext cx="1701800" cy="850900"/>
        </p:xfrm>
        <a:graphic>
          <a:graphicData uri="http://schemas.openxmlformats.org/presentationml/2006/ole">
            <mc:AlternateContent xmlns:mc="http://schemas.openxmlformats.org/markup-compatibility/2006">
              <mc:Choice xmlns:v="urn:schemas-microsoft-com:vml" Requires="v">
                <p:oleObj spid="_x0000_s1085" name="Equation" r:id="rId6" imgW="863280" imgH="431640" progId="Equation.DSMT4">
                  <p:embed/>
                </p:oleObj>
              </mc:Choice>
              <mc:Fallback>
                <p:oleObj name="Equation" r:id="rId6" imgW="863280" imgH="431640" progId="Equation.DSMT4">
                  <p:embed/>
                  <p:pic>
                    <p:nvPicPr>
                      <p:cNvPr id="0" name=""/>
                      <p:cNvPicPr/>
                      <p:nvPr/>
                    </p:nvPicPr>
                    <p:blipFill>
                      <a:blip r:embed="rId7"/>
                      <a:stretch>
                        <a:fillRect/>
                      </a:stretch>
                    </p:blipFill>
                    <p:spPr>
                      <a:xfrm>
                        <a:off x="7525164" y="5246776"/>
                        <a:ext cx="1701800" cy="850900"/>
                      </a:xfrm>
                      <a:prstGeom prst="rect">
                        <a:avLst/>
                      </a:prstGeom>
                      <a:solidFill>
                        <a:srgbClr val="FFFF00"/>
                      </a:solidFill>
                    </p:spPr>
                  </p:pic>
                </p:oleObj>
              </mc:Fallback>
            </mc:AlternateContent>
          </a:graphicData>
        </a:graphic>
      </p:graphicFrame>
      <p:cxnSp>
        <p:nvCxnSpPr>
          <p:cNvPr id="10" name="Straight Arrow Connector 9"/>
          <p:cNvCxnSpPr/>
          <p:nvPr/>
        </p:nvCxnSpPr>
        <p:spPr>
          <a:xfrm flipV="1">
            <a:off x="8083826" y="1258957"/>
            <a:ext cx="662609" cy="2517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746435" y="974579"/>
            <a:ext cx="516834"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y</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8415130" y="2220992"/>
            <a:ext cx="1669774" cy="369332"/>
          </a:xfrm>
          <a:prstGeom prst="rect">
            <a:avLst/>
          </a:prstGeom>
          <a:noFill/>
        </p:spPr>
        <p:txBody>
          <a:bodyPr wrap="squar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Optical axis</a:t>
            </a:r>
            <a:endParaRPr lang="en-US" dirty="0">
              <a:solidFill>
                <a:srgbClr val="FF0000"/>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flipH="1" flipV="1">
            <a:off x="8083826" y="2292626"/>
            <a:ext cx="291548" cy="1060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9183"/>
            <a:ext cx="10058400" cy="682388"/>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Revisit </a:t>
            </a:r>
            <a:r>
              <a:rPr lang="en-US" b="1" dirty="0" err="1" smtClean="0">
                <a:latin typeface="Times New Roman" panose="02020603050405020304" pitchFamily="18" charset="0"/>
                <a:cs typeface="Times New Roman" panose="02020603050405020304" pitchFamily="18" charset="0"/>
              </a:rPr>
              <a:t>Fraunhofer</a:t>
            </a:r>
            <a:r>
              <a:rPr lang="en-US" b="1" dirty="0" smtClean="0">
                <a:latin typeface="Times New Roman" panose="02020603050405020304" pitchFamily="18" charset="0"/>
                <a:cs typeface="Times New Roman" panose="02020603050405020304" pitchFamily="18" charset="0"/>
              </a:rPr>
              <a:t> diffraction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6470" y="731836"/>
            <a:ext cx="11760019" cy="5910511"/>
          </a:xfrm>
          <a:solidFill>
            <a:schemeClr val="bg1"/>
          </a:solidFill>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Recall 2D Fourier transform</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shows that the </a:t>
            </a:r>
            <a:r>
              <a:rPr lang="en-US" sz="2400" b="1" dirty="0">
                <a:latin typeface="Times New Roman" panose="02020603050405020304" pitchFamily="18" charset="0"/>
                <a:cs typeface="Times New Roman" panose="02020603050405020304" pitchFamily="18" charset="0"/>
              </a:rPr>
              <a:t>amplitude distribution </a:t>
            </a:r>
            <a:r>
              <a:rPr lang="en-US" sz="2400" dirty="0">
                <a:latin typeface="Times New Roman" panose="02020603050405020304" pitchFamily="18" charset="0"/>
                <a:cs typeface="Times New Roman" panose="02020603050405020304" pitchFamily="18" charset="0"/>
              </a:rPr>
              <a:t>or </a:t>
            </a:r>
            <a:r>
              <a:rPr lang="en-US" sz="2400" b="1" dirty="0" err="1">
                <a:latin typeface="Times New Roman" panose="02020603050405020304" pitchFamily="18" charset="0"/>
                <a:cs typeface="Times New Roman" panose="02020603050405020304" pitchFamily="18" charset="0"/>
              </a:rPr>
              <a:t>Fraunhofer</a:t>
            </a:r>
            <a:r>
              <a:rPr lang="en-US" sz="2400" b="1" dirty="0">
                <a:latin typeface="Times New Roman" panose="02020603050405020304" pitchFamily="18" charset="0"/>
                <a:cs typeface="Times New Roman" panose="02020603050405020304" pitchFamily="18" charset="0"/>
              </a:rPr>
              <a:t> diffraction pattern  </a:t>
            </a:r>
            <a:r>
              <a:rPr lang="en-US" sz="2400" i="1" dirty="0" err="1" smtClean="0">
                <a:latin typeface="Times New Roman" panose="02020603050405020304" pitchFamily="18" charset="0"/>
                <a:cs typeface="Times New Roman" panose="02020603050405020304" pitchFamily="18" charset="0"/>
              </a:rPr>
              <a:t>A</a:t>
            </a:r>
            <a:r>
              <a:rPr lang="en-US" sz="2400" baseline="-25000" dirty="0" err="1" smtClean="0">
                <a:latin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X</a:t>
            </a:r>
            <a:r>
              <a:rPr lang="en-US" sz="2400" dirty="0" err="1">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actually is the </a:t>
            </a:r>
            <a:r>
              <a:rPr lang="en-US" sz="2400" b="1" dirty="0">
                <a:solidFill>
                  <a:srgbClr val="FF0000"/>
                </a:solidFill>
                <a:latin typeface="Times New Roman" panose="02020603050405020304" pitchFamily="18" charset="0"/>
                <a:cs typeface="Times New Roman" panose="02020603050405020304" pitchFamily="18" charset="0"/>
              </a:rPr>
              <a:t>2D</a:t>
            </a:r>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Fourier transform </a:t>
            </a:r>
            <a:r>
              <a:rPr lang="en-US" sz="2400" dirty="0">
                <a:latin typeface="Times New Roman" panose="02020603050405020304" pitchFamily="18" charset="0"/>
                <a:cs typeface="Times New Roman" panose="02020603050405020304" pitchFamily="18" charset="0"/>
              </a:rPr>
              <a:t>of the </a:t>
            </a:r>
            <a:r>
              <a:rPr lang="en-US" sz="2400" b="1" dirty="0">
                <a:latin typeface="Times New Roman" panose="02020603050405020304" pitchFamily="18" charset="0"/>
                <a:cs typeface="Times New Roman" panose="02020603050405020304" pitchFamily="18" charset="0"/>
              </a:rPr>
              <a:t>aperture function </a:t>
            </a:r>
            <a:r>
              <a:rPr lang="en-US" sz="2400" i="1" dirty="0">
                <a:latin typeface="Times New Roman" panose="02020603050405020304" pitchFamily="18" charset="0"/>
                <a:cs typeface="Times New Roman" panose="02020603050405020304" pitchFamily="18" charset="0"/>
              </a:rPr>
              <a:t>E</a:t>
            </a:r>
            <a:r>
              <a:rPr lang="en-US" sz="2400" baseline="-25000" dirty="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x,y</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Also, recall the angular spatial frequencies,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Under this circumstance, the amplitude distribution is focused on y axis only and  distance </a:t>
            </a:r>
            <a:r>
              <a:rPr lang="en-US" sz="2400" i="1" dirty="0" smtClean="0">
                <a:latin typeface="Times New Roman" panose="02020603050405020304" pitchFamily="18" charset="0"/>
                <a:cs typeface="Times New Roman" panose="02020603050405020304" pitchFamily="18" charset="0"/>
              </a:rPr>
              <a:t>r</a:t>
            </a:r>
            <a:r>
              <a:rPr lang="en-US" sz="2400" baseline="-25000" dirty="0" smtClean="0">
                <a:latin typeface="Times New Roman" panose="02020603050405020304" pitchFamily="18" charset="0"/>
                <a:cs typeface="Times New Roman" panose="02020603050405020304" pitchFamily="18" charset="0"/>
              </a:rPr>
              <a:t>0</a:t>
            </a:r>
            <a:r>
              <a:rPr lang="en-US" sz="2400" dirty="0" smtClean="0">
                <a:latin typeface="Times New Roman" panose="02020603050405020304" pitchFamily="18" charset="0"/>
                <a:cs typeface="Times New Roman" panose="02020603050405020304" pitchFamily="18" charset="0"/>
              </a:rPr>
              <a:t> is replaced by the focal length </a:t>
            </a:r>
            <a:r>
              <a:rPr lang="en-US" sz="2400" i="1" dirty="0" smtClean="0">
                <a:latin typeface="Times New Roman" panose="02020603050405020304" pitchFamily="18" charset="0"/>
                <a:cs typeface="Times New Roman" panose="02020603050405020304" pitchFamily="18" charset="0"/>
              </a:rPr>
              <a:t>f</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angular spatial frequency becomes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By definition, the angular spatial frequency may be written as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gives                   corresponding to the spectrum of spatial frequencies displayed in the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diffraction pattern.</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3B05E86-07BE-43B8-8130-896D23496EBB}" type="slidenum">
              <a:rPr lang="en-US" smtClean="0"/>
              <a:t>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45938559"/>
              </p:ext>
            </p:extLst>
          </p:nvPr>
        </p:nvGraphicFramePr>
        <p:xfrm>
          <a:off x="5970519" y="2961649"/>
          <a:ext cx="2575672" cy="761503"/>
        </p:xfrm>
        <a:graphic>
          <a:graphicData uri="http://schemas.openxmlformats.org/presentationml/2006/ole">
            <mc:AlternateContent xmlns:mc="http://schemas.openxmlformats.org/markup-compatibility/2006">
              <mc:Choice xmlns:v="urn:schemas-microsoft-com:vml" Requires="v">
                <p:oleObj spid="_x0000_s2191" name="Equation" r:id="rId4" imgW="1460160" imgH="431640" progId="Equation.DSMT4">
                  <p:embed/>
                </p:oleObj>
              </mc:Choice>
              <mc:Fallback>
                <p:oleObj name="Equation" r:id="rId4" imgW="1460160" imgH="431640" progId="Equation.DSMT4">
                  <p:embed/>
                  <p:pic>
                    <p:nvPicPr>
                      <p:cNvPr id="0" name=""/>
                      <p:cNvPicPr/>
                      <p:nvPr/>
                    </p:nvPicPr>
                    <p:blipFill>
                      <a:blip r:embed="rId5"/>
                      <a:stretch>
                        <a:fillRect/>
                      </a:stretch>
                    </p:blipFill>
                    <p:spPr>
                      <a:xfrm>
                        <a:off x="5970519" y="2961649"/>
                        <a:ext cx="2575672" cy="76150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01377002"/>
              </p:ext>
            </p:extLst>
          </p:nvPr>
        </p:nvGraphicFramePr>
        <p:xfrm>
          <a:off x="2030782" y="1374338"/>
          <a:ext cx="6813231" cy="812469"/>
        </p:xfrm>
        <a:graphic>
          <a:graphicData uri="http://schemas.openxmlformats.org/presentationml/2006/ole">
            <mc:AlternateContent xmlns:mc="http://schemas.openxmlformats.org/markup-compatibility/2006">
              <mc:Choice xmlns:v="urn:schemas-microsoft-com:vml" Requires="v">
                <p:oleObj spid="_x0000_s2192" name="Equation" r:id="rId6" imgW="2552400" imgH="304560" progId="Equation.DSMT4">
                  <p:embed/>
                </p:oleObj>
              </mc:Choice>
              <mc:Fallback>
                <p:oleObj name="Equation" r:id="rId6" imgW="2552400" imgH="304560" progId="Equation.DSMT4">
                  <p:embed/>
                  <p:pic>
                    <p:nvPicPr>
                      <p:cNvPr id="0" name=""/>
                      <p:cNvPicPr/>
                      <p:nvPr/>
                    </p:nvPicPr>
                    <p:blipFill>
                      <a:blip r:embed="rId7"/>
                      <a:stretch>
                        <a:fillRect/>
                      </a:stretch>
                    </p:blipFill>
                    <p:spPr>
                      <a:xfrm>
                        <a:off x="2030782" y="1374338"/>
                        <a:ext cx="6813231" cy="812469"/>
                      </a:xfrm>
                      <a:prstGeom prst="rect">
                        <a:avLst/>
                      </a:prstGeom>
                      <a:solidFill>
                        <a:srgbClr val="FFFF00"/>
                      </a:solid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63600828"/>
              </p:ext>
            </p:extLst>
          </p:nvPr>
        </p:nvGraphicFramePr>
        <p:xfrm>
          <a:off x="5481129" y="4274672"/>
          <a:ext cx="985838" cy="738187"/>
        </p:xfrm>
        <a:graphic>
          <a:graphicData uri="http://schemas.openxmlformats.org/presentationml/2006/ole">
            <mc:AlternateContent xmlns:mc="http://schemas.openxmlformats.org/markup-compatibility/2006">
              <mc:Choice xmlns:v="urn:schemas-microsoft-com:vml" Requires="v">
                <p:oleObj spid="_x0000_s2193" name="Equation" r:id="rId8" imgW="558720" imgH="419040" progId="Equation.DSMT4">
                  <p:embed/>
                </p:oleObj>
              </mc:Choice>
              <mc:Fallback>
                <p:oleObj name="Equation" r:id="rId8" imgW="558720" imgH="419040" progId="Equation.DSMT4">
                  <p:embed/>
                  <p:pic>
                    <p:nvPicPr>
                      <p:cNvPr id="0" name=""/>
                      <p:cNvPicPr/>
                      <p:nvPr/>
                    </p:nvPicPr>
                    <p:blipFill>
                      <a:blip r:embed="rId9"/>
                      <a:stretch>
                        <a:fillRect/>
                      </a:stretch>
                    </p:blipFill>
                    <p:spPr>
                      <a:xfrm>
                        <a:off x="5481129" y="4274672"/>
                        <a:ext cx="985838" cy="73818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65908796"/>
              </p:ext>
            </p:extLst>
          </p:nvPr>
        </p:nvGraphicFramePr>
        <p:xfrm>
          <a:off x="8164513" y="4976954"/>
          <a:ext cx="1187450" cy="403225"/>
        </p:xfrm>
        <a:graphic>
          <a:graphicData uri="http://schemas.openxmlformats.org/presentationml/2006/ole">
            <mc:AlternateContent xmlns:mc="http://schemas.openxmlformats.org/markup-compatibility/2006">
              <mc:Choice xmlns:v="urn:schemas-microsoft-com:vml" Requires="v">
                <p:oleObj spid="_x0000_s2194" name="Equation" r:id="rId10" imgW="672840" imgH="228600" progId="Equation.DSMT4">
                  <p:embed/>
                </p:oleObj>
              </mc:Choice>
              <mc:Fallback>
                <p:oleObj name="Equation" r:id="rId10" imgW="672840" imgH="228600" progId="Equation.DSMT4">
                  <p:embed/>
                  <p:pic>
                    <p:nvPicPr>
                      <p:cNvPr id="0" name=""/>
                      <p:cNvPicPr/>
                      <p:nvPr/>
                    </p:nvPicPr>
                    <p:blipFill>
                      <a:blip r:embed="rId11"/>
                      <a:stretch>
                        <a:fillRect/>
                      </a:stretch>
                    </p:blipFill>
                    <p:spPr>
                      <a:xfrm>
                        <a:off x="8164513" y="4976954"/>
                        <a:ext cx="1187450" cy="4032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776363773"/>
              </p:ext>
            </p:extLst>
          </p:nvPr>
        </p:nvGraphicFramePr>
        <p:xfrm>
          <a:off x="1951270" y="5313919"/>
          <a:ext cx="874712" cy="693738"/>
        </p:xfrm>
        <a:graphic>
          <a:graphicData uri="http://schemas.openxmlformats.org/presentationml/2006/ole">
            <mc:AlternateContent xmlns:mc="http://schemas.openxmlformats.org/markup-compatibility/2006">
              <mc:Choice xmlns:v="urn:schemas-microsoft-com:vml" Requires="v">
                <p:oleObj spid="_x0000_s2195" name="Equation" r:id="rId12" imgW="495000" imgH="393480" progId="Equation.DSMT4">
                  <p:embed/>
                </p:oleObj>
              </mc:Choice>
              <mc:Fallback>
                <p:oleObj name="Equation" r:id="rId12" imgW="495000" imgH="393480" progId="Equation.DSMT4">
                  <p:embed/>
                  <p:pic>
                    <p:nvPicPr>
                      <p:cNvPr id="0" name=""/>
                      <p:cNvPicPr/>
                      <p:nvPr/>
                    </p:nvPicPr>
                    <p:blipFill>
                      <a:blip r:embed="rId13"/>
                      <a:stretch>
                        <a:fillRect/>
                      </a:stretch>
                    </p:blipFill>
                    <p:spPr>
                      <a:xfrm>
                        <a:off x="1951270" y="5313919"/>
                        <a:ext cx="874712" cy="693738"/>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953338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Spectrum of spatial frequencies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14433" y="2086892"/>
            <a:ext cx="5424581" cy="4023360"/>
          </a:xfrm>
        </p:spPr>
        <p:txBody>
          <a:bodyPr/>
          <a:lstStyle/>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central spot with </a:t>
            </a:r>
            <a:r>
              <a:rPr lang="en-US" i="1" dirty="0" smtClean="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 = 0 corresponds to a normalized spatial frequency </a:t>
            </a:r>
            <a:r>
              <a:rPr lang="en-US"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baseline="-25000" dirty="0" smtClean="0">
                <a:latin typeface="Times New Roman" panose="02020603050405020304" pitchFamily="18" charset="0"/>
                <a:cs typeface="Times New Roman" panose="02020603050405020304" pitchFamily="18" charset="0"/>
                <a:sym typeface="Symbol" panose="05050102010706020507" pitchFamily="18" charset="2"/>
              </a:rPr>
              <a:t>Y</a:t>
            </a:r>
            <a:r>
              <a:rPr lang="en-US" dirty="0" smtClean="0">
                <a:latin typeface="Times New Roman" panose="02020603050405020304" pitchFamily="18" charset="0"/>
                <a:cs typeface="Times New Roman" panose="02020603050405020304" pitchFamily="18" charset="0"/>
                <a:sym typeface="Symbol" panose="05050102010706020507" pitchFamily="18" charset="2"/>
              </a:rPr>
              <a:t> = 0, the DC component.</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sym typeface="Symbol" panose="05050102010706020507" pitchFamily="18" charset="2"/>
              </a:rPr>
              <a:t>The first order (</a:t>
            </a:r>
            <a:r>
              <a:rPr lang="en-US" i="1" dirty="0" smtClean="0">
                <a:latin typeface="Times New Roman" panose="02020603050405020304" pitchFamily="18" charset="0"/>
                <a:cs typeface="Times New Roman" panose="02020603050405020304" pitchFamily="18" charset="0"/>
                <a:sym typeface="Symbol" panose="05050102010706020507" pitchFamily="18" charset="2"/>
              </a:rPr>
              <a:t>m</a:t>
            </a:r>
            <a:r>
              <a:rPr lang="en-US" dirty="0" smtClean="0">
                <a:latin typeface="Times New Roman" panose="02020603050405020304" pitchFamily="18" charset="0"/>
                <a:cs typeface="Times New Roman" panose="02020603050405020304" pitchFamily="18" charset="0"/>
                <a:sym typeface="Symbol" panose="05050102010706020507" pitchFamily="18" charset="2"/>
              </a:rPr>
              <a:t> = 1) spots above and below the central spot represent the </a:t>
            </a:r>
            <a:r>
              <a:rPr lang="en-US"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fundamental spatial frequency </a:t>
            </a:r>
            <a:r>
              <a:rPr lang="en-US" b="1"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b="1" baseline="-250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Y1</a:t>
            </a:r>
            <a:r>
              <a:rPr lang="en-US"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US"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1/</a:t>
            </a:r>
            <a:r>
              <a:rPr lang="en-US" b="1" i="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d</a:t>
            </a:r>
            <a:r>
              <a:rPr lang="en-US" dirty="0" smtClean="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sym typeface="Symbol" panose="05050102010706020507" pitchFamily="18" charset="2"/>
              </a:rPr>
              <a:t>Higher order (</a:t>
            </a:r>
            <a:r>
              <a:rPr lang="en-US" i="1" dirty="0" smtClean="0">
                <a:latin typeface="Times New Roman" panose="02020603050405020304" pitchFamily="18" charset="0"/>
                <a:cs typeface="Times New Roman" panose="02020603050405020304" pitchFamily="18" charset="0"/>
                <a:sym typeface="Symbol" panose="05050102010706020507" pitchFamily="18" charset="2"/>
              </a:rPr>
              <a:t>m</a:t>
            </a:r>
            <a:r>
              <a:rPr lang="en-US" dirty="0" smtClean="0">
                <a:latin typeface="Times New Roman" panose="02020603050405020304" pitchFamily="18" charset="0"/>
                <a:cs typeface="Times New Roman" panose="02020603050405020304" pitchFamily="18" charset="0"/>
                <a:sym typeface="Symbol" panose="05050102010706020507" pitchFamily="18" charset="2"/>
              </a:rPr>
              <a:t>&gt;1) spots represent higher harmonics given by </a:t>
            </a:r>
            <a:r>
              <a:rPr lang="en-US" i="1" dirty="0" smtClean="0">
                <a:latin typeface="Times New Roman" panose="02020603050405020304" pitchFamily="18" charset="0"/>
                <a:cs typeface="Times New Roman" panose="02020603050405020304" pitchFamily="18" charset="0"/>
                <a:sym typeface="Symbol" panose="05050102010706020507" pitchFamily="18" charset="2"/>
              </a:rPr>
              <a:t>m</a:t>
            </a:r>
            <a:r>
              <a:rPr lang="en-US" baseline="-25000" dirty="0" smtClean="0">
                <a:latin typeface="Times New Roman" panose="02020603050405020304" pitchFamily="18" charset="0"/>
                <a:cs typeface="Times New Roman" panose="02020603050405020304" pitchFamily="18" charset="0"/>
                <a:sym typeface="Symbol" panose="05050102010706020507" pitchFamily="18" charset="2"/>
              </a:rPr>
              <a:t>Y1</a:t>
            </a:r>
            <a:r>
              <a:rPr lang="en-US" dirty="0" smtClean="0">
                <a:latin typeface="Times New Roman" panose="02020603050405020304" pitchFamily="18" charset="0"/>
                <a:cs typeface="Times New Roman" panose="02020603050405020304" pitchFamily="18" charset="0"/>
                <a:sym typeface="Symbol" panose="05050102010706020507" pitchFamily="18" charset="2"/>
              </a:rPr>
              <a:t> .</a:t>
            </a:r>
          </a:p>
          <a:p>
            <a:pPr>
              <a:buFont typeface="Arial" panose="020B0604020202020204" pitchFamily="34" charset="0"/>
              <a:buChar char="•"/>
            </a:pPr>
            <a:r>
              <a:rPr lang="en-US" b="1"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Each spot of light in the diffraction pattern denotes the presence of a specific spatial frequency, which is proportional to its distance form the optical axis (zero-frequency location).</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BB7DABF-E257-4D55-B1A2-852BA05FD8E5}" type="slidenum">
              <a:rPr lang="en-US" smtClean="0"/>
              <a:t>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84475868"/>
              </p:ext>
            </p:extLst>
          </p:nvPr>
        </p:nvGraphicFramePr>
        <p:xfrm>
          <a:off x="9802715" y="619267"/>
          <a:ext cx="1409768" cy="1118093"/>
        </p:xfrm>
        <a:graphic>
          <a:graphicData uri="http://schemas.openxmlformats.org/presentationml/2006/ole">
            <mc:AlternateContent xmlns:mc="http://schemas.openxmlformats.org/markup-compatibility/2006">
              <mc:Choice xmlns:v="urn:schemas-microsoft-com:vml" Requires="v">
                <p:oleObj spid="_x0000_s3101" name="Equation" r:id="rId4" imgW="495000" imgH="393480" progId="Equation.DSMT4">
                  <p:embed/>
                </p:oleObj>
              </mc:Choice>
              <mc:Fallback>
                <p:oleObj name="Equation" r:id="rId4" imgW="495000" imgH="393480" progId="Equation.DSMT4">
                  <p:embed/>
                  <p:pic>
                    <p:nvPicPr>
                      <p:cNvPr id="0" name=""/>
                      <p:cNvPicPr/>
                      <p:nvPr/>
                    </p:nvPicPr>
                    <p:blipFill>
                      <a:blip r:embed="rId5"/>
                      <a:stretch>
                        <a:fillRect/>
                      </a:stretch>
                    </p:blipFill>
                    <p:spPr>
                      <a:xfrm>
                        <a:off x="9802715" y="619267"/>
                        <a:ext cx="1409768" cy="1118093"/>
                      </a:xfrm>
                      <a:prstGeom prst="rect">
                        <a:avLst/>
                      </a:prstGeom>
                      <a:solidFill>
                        <a:srgbClr val="FFFF00"/>
                      </a:solidFill>
                    </p:spPr>
                  </p:pic>
                </p:oleObj>
              </mc:Fallback>
            </mc:AlternateContent>
          </a:graphicData>
        </a:graphic>
      </p:graphicFrame>
      <p:pic>
        <p:nvPicPr>
          <p:cNvPr id="6" name="Picture 5"/>
          <p:cNvPicPr>
            <a:picLocks noChangeAspect="1"/>
          </p:cNvPicPr>
          <p:nvPr/>
        </p:nvPicPr>
        <p:blipFill rotWithShape="1">
          <a:blip r:embed="rId6"/>
          <a:srcRect r="35226" b="919"/>
          <a:stretch/>
        </p:blipFill>
        <p:spPr>
          <a:xfrm>
            <a:off x="197071" y="1737360"/>
            <a:ext cx="5099073" cy="5084071"/>
          </a:xfrm>
          <a:prstGeom prst="rect">
            <a:avLst/>
          </a:prstGeom>
        </p:spPr>
      </p:pic>
    </p:spTree>
    <p:extLst>
      <p:ext uri="{BB962C8B-B14F-4D97-AF65-F5344CB8AC3E}">
        <p14:creationId xmlns:p14="http://schemas.microsoft.com/office/powerpoint/2010/main" val="2434909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Example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Consider a </a:t>
            </a:r>
            <a:r>
              <a:rPr lang="en-US" sz="2400" dirty="0" err="1" smtClean="0">
                <a:latin typeface="Times New Roman" panose="02020603050405020304" pitchFamily="18" charset="0"/>
                <a:cs typeface="Times New Roman" panose="02020603050405020304" pitchFamily="18" charset="0"/>
              </a:rPr>
              <a:t>Ronchi</a:t>
            </a:r>
            <a:r>
              <a:rPr lang="en-US" sz="2400" dirty="0" smtClean="0">
                <a:latin typeface="Times New Roman" panose="02020603050405020304" pitchFamily="18" charset="0"/>
                <a:cs typeface="Times New Roman" panose="02020603050405020304" pitchFamily="18" charset="0"/>
              </a:rPr>
              <a:t> ruling with slits of width 0.1 mm illuminated by light of wavelength 488 nm. A lens of focal length 40 cm is used. </a:t>
            </a:r>
          </a:p>
          <a:p>
            <a:pPr marL="0" indent="0">
              <a:buNone/>
            </a:pPr>
            <a:r>
              <a:rPr lang="en-US" sz="2400" dirty="0" smtClean="0">
                <a:latin typeface="Times New Roman" panose="02020603050405020304" pitchFamily="18" charset="0"/>
                <a:cs typeface="Times New Roman" panose="02020603050405020304" pitchFamily="18" charset="0"/>
              </a:rPr>
              <a:t>Determine</a:t>
            </a:r>
          </a:p>
          <a:p>
            <a:pPr marL="0" indent="0">
              <a:buNone/>
            </a:pPr>
            <a:r>
              <a:rPr lang="en-US" sz="2400" dirty="0" smtClean="0">
                <a:latin typeface="Times New Roman" panose="02020603050405020304" pitchFamily="18" charset="0"/>
                <a:cs typeface="Times New Roman" panose="02020603050405020304" pitchFamily="18" charset="0"/>
              </a:rPr>
              <a:t>(a) the distances of the </a:t>
            </a:r>
            <a:r>
              <a:rPr lang="en-US" sz="2400" i="1" dirty="0" smtClean="0">
                <a:latin typeface="Times New Roman" panose="02020603050405020304" pitchFamily="18" charset="0"/>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 = 1 and </a:t>
            </a:r>
            <a:r>
              <a:rPr lang="en-US" sz="2400" i="1" dirty="0" smtClean="0">
                <a:latin typeface="Times New Roman" panose="02020603050405020304" pitchFamily="18" charset="0"/>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 = 3 spots from the central DC spot in the diffraction pattern on the screen in the spectrum plane.</a:t>
            </a:r>
          </a:p>
          <a:p>
            <a:pPr marL="0" indent="0">
              <a:buNone/>
            </a:pPr>
            <a:r>
              <a:rPr lang="en-US" sz="2400" dirty="0" smtClean="0">
                <a:latin typeface="Times New Roman" panose="02020603050405020304" pitchFamily="18" charset="0"/>
                <a:cs typeface="Times New Roman" panose="02020603050405020304" pitchFamily="18" charset="0"/>
              </a:rPr>
              <a:t>(b) the angular spatial frequencies associated with the </a:t>
            </a:r>
            <a:r>
              <a:rPr lang="en-US" sz="2400" i="1" dirty="0" smtClean="0">
                <a:latin typeface="Times New Roman" panose="02020603050405020304" pitchFamily="18" charset="0"/>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 = 1 and </a:t>
            </a:r>
            <a:r>
              <a:rPr lang="en-US" sz="2400" i="1" dirty="0" smtClean="0">
                <a:latin typeface="Times New Roman" panose="02020603050405020304" pitchFamily="18" charset="0"/>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 = 3 spots.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BB7DABF-E257-4D55-B1A2-852BA05FD8E5}" type="slidenum">
              <a:rPr lang="en-US" smtClean="0"/>
              <a:t>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640181195"/>
              </p:ext>
            </p:extLst>
          </p:nvPr>
        </p:nvGraphicFramePr>
        <p:xfrm>
          <a:off x="2098616" y="4730436"/>
          <a:ext cx="8055728" cy="1434004"/>
        </p:xfrm>
        <a:graphic>
          <a:graphicData uri="http://schemas.openxmlformats.org/presentationml/2006/ole">
            <mc:AlternateContent xmlns:mc="http://schemas.openxmlformats.org/markup-compatibility/2006">
              <mc:Choice xmlns:v="urn:schemas-microsoft-com:vml" Requires="v">
                <p:oleObj spid="_x0000_s4118" name="Equation" r:id="rId3" imgW="4851360" imgH="863280" progId="Equation.DSMT4">
                  <p:embed/>
                </p:oleObj>
              </mc:Choice>
              <mc:Fallback>
                <p:oleObj name="Equation" r:id="rId3" imgW="4851360" imgH="863280" progId="Equation.DSMT4">
                  <p:embed/>
                  <p:pic>
                    <p:nvPicPr>
                      <p:cNvPr id="0" name=""/>
                      <p:cNvPicPr/>
                      <p:nvPr/>
                    </p:nvPicPr>
                    <p:blipFill>
                      <a:blip r:embed="rId4"/>
                      <a:stretch>
                        <a:fillRect/>
                      </a:stretch>
                    </p:blipFill>
                    <p:spPr>
                      <a:xfrm>
                        <a:off x="2098616" y="4730436"/>
                        <a:ext cx="8055728" cy="1434004"/>
                      </a:xfrm>
                      <a:prstGeom prst="rect">
                        <a:avLst/>
                      </a:prstGeom>
                      <a:solidFill>
                        <a:srgbClr val="FFFF00"/>
                      </a:solidFill>
                    </p:spPr>
                  </p:pic>
                </p:oleObj>
              </mc:Fallback>
            </mc:AlternateContent>
          </a:graphicData>
        </a:graphic>
      </p:graphicFrame>
      <p:sp>
        <p:nvSpPr>
          <p:cNvPr id="6" name="Rectangle 5"/>
          <p:cNvSpPr/>
          <p:nvPr/>
        </p:nvSpPr>
        <p:spPr>
          <a:xfrm>
            <a:off x="1906073" y="4610637"/>
            <a:ext cx="8680361" cy="1712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22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BB7DABF-E257-4D55-B1A2-852BA05FD8E5}" type="slidenum">
              <a:rPr lang="en-US" smtClean="0"/>
              <a:t>7</a:t>
            </a:fld>
            <a:endParaRPr lang="en-US"/>
          </a:p>
        </p:txBody>
      </p:sp>
      <p:pic>
        <p:nvPicPr>
          <p:cNvPr id="5" name="Picture 4"/>
          <p:cNvPicPr>
            <a:picLocks noChangeAspect="1"/>
          </p:cNvPicPr>
          <p:nvPr/>
        </p:nvPicPr>
        <p:blipFill>
          <a:blip r:embed="rId2"/>
          <a:stretch>
            <a:fillRect/>
          </a:stretch>
        </p:blipFill>
        <p:spPr>
          <a:xfrm>
            <a:off x="149901" y="1095344"/>
            <a:ext cx="8136106" cy="4773750"/>
          </a:xfrm>
          <a:prstGeom prst="rect">
            <a:avLst/>
          </a:prstGeom>
        </p:spPr>
      </p:pic>
      <p:sp>
        <p:nvSpPr>
          <p:cNvPr id="3" name="Content Placeholder 2"/>
          <p:cNvSpPr>
            <a:spLocks noGrp="1"/>
          </p:cNvSpPr>
          <p:nvPr>
            <p:ph idx="1"/>
          </p:nvPr>
        </p:nvSpPr>
        <p:spPr>
          <a:xfrm>
            <a:off x="8095142" y="661357"/>
            <a:ext cx="4007917" cy="4614051"/>
          </a:xfrm>
          <a:solidFill>
            <a:schemeClr val="bg1"/>
          </a:solidFill>
        </p:spPr>
        <p:txBody>
          <a:bodyPr>
            <a:no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set of spatial frequency components is evident when the Fourier transformed of the object, i.e., the square wave grating, is performed.</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Since the grating is a periodic object, the transform in this case reduces to a Fourier series.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diffracted spots in the image (or transform) plane are observed as a result of a set of sinusoidal spatial frequency components.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4899" y="5709395"/>
            <a:ext cx="12037101"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How many spots will be seen if the square wave grating is replaced by sinusoidal grating?</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8045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546" y="394977"/>
            <a:ext cx="12633710" cy="1450757"/>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How many spots will be seen if the square wave grating is replaced by sinusoidal grating?</a:t>
            </a:r>
            <a:br>
              <a:rPr lang="en-US" b="1" dirty="0">
                <a:solidFill>
                  <a:srgbClr val="FF0000"/>
                </a:solidFill>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BB7DABF-E257-4D55-B1A2-852BA05FD8E5}" type="slidenum">
              <a:rPr lang="en-US" smtClean="0"/>
              <a:t>8</a:t>
            </a:fld>
            <a:endParaRPr lang="en-US"/>
          </a:p>
        </p:txBody>
      </p:sp>
      <p:pic>
        <p:nvPicPr>
          <p:cNvPr id="5122" name="Picture 2" descr="http://www.eng.warwick.ac.uk/~espbc/courses/undergrad/lec8/Im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713" y="1737360"/>
            <a:ext cx="8185534" cy="47224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41860" y="6457682"/>
            <a:ext cx="8214610" cy="369332"/>
          </a:xfrm>
          <a:prstGeom prst="rect">
            <a:avLst/>
          </a:prstGeom>
        </p:spPr>
        <p:txBody>
          <a:bodyPr wrap="square">
            <a:spAutoFit/>
          </a:bodyPr>
          <a:lstStyle/>
          <a:p>
            <a:r>
              <a:rPr lang="en-US" dirty="0" smtClean="0"/>
              <a:t>http://www.eng.warwick.ac.uk/~espbc/courses/undergrad/lec8/Image2.gif</a:t>
            </a:r>
            <a:endParaRPr lang="en-US" dirty="0"/>
          </a:p>
        </p:txBody>
      </p:sp>
    </p:spTree>
    <p:extLst>
      <p:ext uri="{BB962C8B-B14F-4D97-AF65-F5344CB8AC3E}">
        <p14:creationId xmlns:p14="http://schemas.microsoft.com/office/powerpoint/2010/main" val="1558666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Diffraction pattern from horizontal lines of varying widths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BB7DABF-E257-4D55-B1A2-852BA05FD8E5}" type="slidenum">
              <a:rPr lang="en-US" smtClean="0"/>
              <a:t>9</a:t>
            </a:fld>
            <a:endParaRPr lang="en-US"/>
          </a:p>
        </p:txBody>
      </p:sp>
      <p:pic>
        <p:nvPicPr>
          <p:cNvPr id="5" name="Picture 4"/>
          <p:cNvPicPr>
            <a:picLocks noChangeAspect="1"/>
          </p:cNvPicPr>
          <p:nvPr/>
        </p:nvPicPr>
        <p:blipFill>
          <a:blip r:embed="rId2"/>
          <a:stretch>
            <a:fillRect/>
          </a:stretch>
        </p:blipFill>
        <p:spPr>
          <a:xfrm>
            <a:off x="966672" y="1873505"/>
            <a:ext cx="10705983" cy="4450135"/>
          </a:xfrm>
          <a:prstGeom prst="rect">
            <a:avLst/>
          </a:prstGeom>
        </p:spPr>
      </p:pic>
      <p:pic>
        <p:nvPicPr>
          <p:cNvPr id="6" name="Picture 5"/>
          <p:cNvPicPr>
            <a:picLocks noChangeAspect="1"/>
          </p:cNvPicPr>
          <p:nvPr/>
        </p:nvPicPr>
        <p:blipFill>
          <a:blip r:embed="rId3"/>
          <a:stretch>
            <a:fillRect/>
          </a:stretch>
        </p:blipFill>
        <p:spPr>
          <a:xfrm>
            <a:off x="4648080" y="5896865"/>
            <a:ext cx="2956799" cy="253980"/>
          </a:xfrm>
          <a:prstGeom prst="rect">
            <a:avLst/>
          </a:prstGeom>
        </p:spPr>
      </p:pic>
    </p:spTree>
    <p:extLst>
      <p:ext uri="{BB962C8B-B14F-4D97-AF65-F5344CB8AC3E}">
        <p14:creationId xmlns:p14="http://schemas.microsoft.com/office/powerpoint/2010/main" val="3715974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388</TotalTime>
  <Words>1053</Words>
  <Application>Microsoft Office PowerPoint</Application>
  <PresentationFormat>Widescreen</PresentationFormat>
  <Paragraphs>98</Paragraphs>
  <Slides>16</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Calibri Light</vt:lpstr>
      <vt:lpstr>Cordia New</vt:lpstr>
      <vt:lpstr>Symbol</vt:lpstr>
      <vt:lpstr>Times New Roman</vt:lpstr>
      <vt:lpstr>Retrospect</vt:lpstr>
      <vt:lpstr>Equation</vt:lpstr>
      <vt:lpstr>optical spectrum analysis</vt:lpstr>
      <vt:lpstr>Revisit the grating</vt:lpstr>
      <vt:lpstr>PowerPoint Presentation</vt:lpstr>
      <vt:lpstr>Revisit Fraunhofer diffraction</vt:lpstr>
      <vt:lpstr>Spectrum of spatial frequencies :</vt:lpstr>
      <vt:lpstr>Example</vt:lpstr>
      <vt:lpstr>PowerPoint Presentation</vt:lpstr>
      <vt:lpstr>How many spots will be seen if the square wave grating is replaced by sinusoidal grating? </vt:lpstr>
      <vt:lpstr>Diffraction pattern from horizontal lines of varying widths</vt:lpstr>
      <vt:lpstr>4-f coherent imaging system</vt:lpstr>
      <vt:lpstr>PowerPoint Presentation</vt:lpstr>
      <vt:lpstr>Which image is produced by blocking high spatial frequency components in horizontal components?</vt:lpstr>
      <vt:lpstr>PowerPoint Presentation</vt:lpstr>
      <vt:lpstr>How does an image appears if all spots are blocked except the DC component, or undeviated diffraction?</vt:lpstr>
      <vt:lpstr>PowerPoint Presentation</vt:lpstr>
      <vt:lpstr>What kind of an optical filter is used?</vt:lpstr>
    </vt:vector>
  </TitlesOfParts>
  <Company>Mahidol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optical spectrum analysis</dc:title>
  <dc:creator>rachapak.chi@gmail.com</dc:creator>
  <cp:lastModifiedBy>rachapak.chi@gmail.com</cp:lastModifiedBy>
  <cp:revision>39</cp:revision>
  <dcterms:created xsi:type="dcterms:W3CDTF">2018-12-03T03:28:03Z</dcterms:created>
  <dcterms:modified xsi:type="dcterms:W3CDTF">2018-12-04T00:38:40Z</dcterms:modified>
</cp:coreProperties>
</file>